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9144000"/>
  <p:notesSz cx="6858000" cy="9144000"/>
  <p:embeddedFontLst>
    <p:embeddedFont>
      <p:font typeface="Roboto Slab"/>
      <p:regular r:id="rId44"/>
      <p:bold r:id="rId45"/>
    </p:embeddedFont>
    <p:embeddedFont>
      <p:font typeface="Source Sans Pr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Slab-regular.fntdata"/><Relationship Id="rId43" Type="http://schemas.openxmlformats.org/officeDocument/2006/relationships/slide" Target="slides/slide38.xml"/><Relationship Id="rId46" Type="http://schemas.openxmlformats.org/officeDocument/2006/relationships/font" Target="fonts/SourceSansPro-regular.fntdata"/><Relationship Id="rId45" Type="http://schemas.openxmlformats.org/officeDocument/2006/relationships/font" Target="fonts/RobotoSlab-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SansPro-italic.fntdata"/><Relationship Id="rId47" Type="http://schemas.openxmlformats.org/officeDocument/2006/relationships/font" Target="fonts/SourceSansPro-bold.fntdata"/><Relationship Id="rId49" Type="http://schemas.openxmlformats.org/officeDocument/2006/relationships/font" Target="fonts/SourceSans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b="0" i="0" sz="1100" u="none" cap="none" strike="noStrike"/>
            </a:lvl1pPr>
            <a:lvl2pPr indent="-317500" lvl="1" marL="914400" marR="0" rtl="0" algn="l">
              <a:spcBef>
                <a:spcPts val="0"/>
              </a:spcBef>
              <a:spcAft>
                <a:spcPts val="0"/>
              </a:spcAft>
              <a:buSzPts val="1400"/>
              <a:buChar char="○"/>
              <a:defRPr b="0" i="0" sz="1100" u="none" cap="none" strike="noStrike"/>
            </a:lvl2pPr>
            <a:lvl3pPr indent="-317500" lvl="2" marL="1371600" marR="0" rtl="0" algn="l">
              <a:spcBef>
                <a:spcPts val="0"/>
              </a:spcBef>
              <a:spcAft>
                <a:spcPts val="0"/>
              </a:spcAft>
              <a:buSzPts val="1400"/>
              <a:buChar char="■"/>
              <a:defRPr b="0" i="0" sz="1100" u="none" cap="none" strike="noStrike"/>
            </a:lvl3pPr>
            <a:lvl4pPr indent="-317500" lvl="3" marL="1828800" marR="0" rtl="0" algn="l">
              <a:spcBef>
                <a:spcPts val="0"/>
              </a:spcBef>
              <a:spcAft>
                <a:spcPts val="0"/>
              </a:spcAft>
              <a:buSzPts val="1400"/>
              <a:buChar char="●"/>
              <a:defRPr b="0" i="0" sz="1100" u="none" cap="none" strike="noStrike"/>
            </a:lvl4pPr>
            <a:lvl5pPr indent="-317500" lvl="4" marL="2286000" marR="0" rtl="0" algn="l">
              <a:spcBef>
                <a:spcPts val="0"/>
              </a:spcBef>
              <a:spcAft>
                <a:spcPts val="0"/>
              </a:spcAft>
              <a:buSzPts val="1400"/>
              <a:buChar char="○"/>
              <a:defRPr b="0" i="0" sz="1100" u="none" cap="none" strike="noStrike"/>
            </a:lvl5pPr>
            <a:lvl6pPr indent="-317500" lvl="5" marL="2743200" marR="0" rtl="0" algn="l">
              <a:spcBef>
                <a:spcPts val="0"/>
              </a:spcBef>
              <a:spcAft>
                <a:spcPts val="0"/>
              </a:spcAft>
              <a:buSzPts val="1400"/>
              <a:buChar char="■"/>
              <a:defRPr b="0" i="0" sz="1100" u="none" cap="none" strike="noStrike"/>
            </a:lvl6pPr>
            <a:lvl7pPr indent="-317500" lvl="6" marL="3200400" marR="0" rtl="0" algn="l">
              <a:spcBef>
                <a:spcPts val="0"/>
              </a:spcBef>
              <a:spcAft>
                <a:spcPts val="0"/>
              </a:spcAft>
              <a:buSzPts val="1400"/>
              <a:buChar char="●"/>
              <a:defRPr b="0" i="0" sz="1100" u="none" cap="none" strike="noStrike"/>
            </a:lvl7pPr>
            <a:lvl8pPr indent="-317500" lvl="7" marL="3657600" marR="0" rtl="0" algn="l">
              <a:spcBef>
                <a:spcPts val="0"/>
              </a:spcBef>
              <a:spcAft>
                <a:spcPts val="0"/>
              </a:spcAft>
              <a:buSzPts val="1400"/>
              <a:buChar char="○"/>
              <a:defRPr b="0" i="0" sz="1100" u="none" cap="none" strike="noStrike"/>
            </a:lvl8pPr>
            <a:lvl9pPr indent="-317500" lvl="8" marL="4114800" marR="0" rtl="0" algn="l">
              <a:spcBef>
                <a:spcPts val="0"/>
              </a:spcBef>
              <a:spcAft>
                <a:spcPts val="0"/>
              </a:spcAft>
              <a:buSzPts val="1400"/>
              <a:buChar char="■"/>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807.06653"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67b0d313e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67b0d313e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Who wants to win more at Kaggle?</a:t>
            </a:r>
            <a:endParaRPr sz="1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be3cf62ba_1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5be3cf62ba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Small rotation preserves classification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thin-&gt;fat pen preserves classification</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958d58ca7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5958d58ca7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be3cf62ba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5be3cf62ba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should be an information theoretic justification for a good loss.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Should sigmas be included in the non-variational part of the loss?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cea58ced7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5cea58ced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should be an information theoretic justification for a good loss.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Should sigmas be included in the non-variational part of the loss?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bb4424e5c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5bb4424e5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should be an information theoretic justification for a good loss.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Should sigmas be included in the non-variational part of the loss?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be3cf62ba_1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5be3cf62ba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d3907a44e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5d3907a44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EDE needs noise to work. </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Getting an EDE to work with dropout: </a:t>
            </a:r>
            <a:r>
              <a:rPr b="1" lang="en" sz="2400">
                <a:solidFill>
                  <a:schemeClr val="dk1"/>
                </a:solidFill>
              </a:rPr>
              <a:t>pretty easy</a:t>
            </a:r>
            <a:endParaRPr b="1"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Getting an EDE to work without dropout and with a variational step at the encoder output: </a:t>
            </a:r>
            <a:r>
              <a:rPr b="1" lang="en" sz="2400">
                <a:solidFill>
                  <a:schemeClr val="dk1"/>
                </a:solidFill>
              </a:rPr>
              <a:t>a little fussy</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bb4424e5c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5bb4424e5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958d58ca7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5958d58ca7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cea58ced7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5cea58ced7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be3cf62ba_1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5be3cf62ba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Who wants to win more at Kaggle?</a:t>
            </a:r>
            <a:endParaRPr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c47854250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5c4785425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dcabeb24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5dcabeb24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cea58ced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5cea58ced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c0b2ec5e2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5c0b2ec5e2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de38b489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5de38b489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de38b4891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5de38b4891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d3907a44e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5d3907a44e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de38b4891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5de38b4891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b3087b9ca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5b3087b9c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c4785425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5c4785425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958d58ca7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5958d58ca7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An interface that allows you to </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visualize clusters </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hover over individual items to inspect </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reassign an item to another cluster</a:t>
            </a:r>
            <a:endParaRPr sz="1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958d58ca7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5958d58ca7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be3cf62ba_1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5be3cf62ba_1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Don’t know where the horseshoe came from in the distribution of points. (PCA’ed the 32 dim latent space down to 3 dims)</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dd134cf0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5dd134c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5be3cf62ba_1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5be3cf62ba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5cea58ced7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5cea58ced7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5de38b4891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5de38b4891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d3907a44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5d3907a44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5958d58ca7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5958d58ca7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ded444d0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5ded444d0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958d58ca7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5958d58ca7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cea58ced7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5cea58ced7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958d58ca7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5958d58ca7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Source Sans Pro"/>
                <a:ea typeface="Source Sans Pro"/>
                <a:cs typeface="Source Sans Pro"/>
                <a:sym typeface="Source Sans Pro"/>
              </a:rPr>
              <a:t>If we limit ourselves to processes that are restricted to a single moment in time (ie no reinforcement learning) being able to group concepts by their similarities and differences - and to (creatively) define those similarities and differences is what intelligence is all about.</a:t>
            </a:r>
            <a:endParaRPr sz="1000">
              <a:solidFill>
                <a:schemeClr val="dk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Like a bird on a wire</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Like a drunk in midnight choir,</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I have tried, in my way,</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To be free.</a:t>
            </a:r>
            <a:endParaRPr sz="10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0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I</a:t>
            </a:r>
            <a:endParaRPr sz="10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958d58ca7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5958d58ca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Train like a toddler: “you’re putting your banana in your hair? Yes! It’s absolutely a good idea to put banana in your hair.”</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958d58ca7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5958d58ca7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https://arxiv.org/abs/1807.06653</a:t>
            </a:r>
            <a:r>
              <a:rPr lang="en">
                <a:solidFill>
                  <a:schemeClr val="dk1"/>
                </a:solidFill>
              </a:rPr>
              <a:t> - also requires augmentation</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958d58ca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5958d58ca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rotWithShape="1">
          <a:blip r:embed="rId2">
            <a:alphaModFix/>
          </a:blip>
          <a:stretch>
            <a:fillRect b="0" l="0" r="0" t="0"/>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700184" y="1360350"/>
            <a:ext cx="5807399" cy="1546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91EA"/>
              </a:buClr>
              <a:buSzPts val="1400"/>
              <a:buFont typeface="Roboto Slab"/>
              <a:buNone/>
              <a:defRPr b="1" i="0" sz="6000" u="none" cap="none" strike="noStrike">
                <a:solidFill>
                  <a:srgbClr val="0091EA"/>
                </a:solidFill>
                <a:latin typeface="Roboto Slab"/>
                <a:ea typeface="Roboto Slab"/>
                <a:cs typeface="Roboto Slab"/>
                <a:sym typeface="Roboto Slab"/>
              </a:defRPr>
            </a:lvl1pPr>
            <a:lvl2pPr indent="0" lvl="1" marL="0" marR="0" rtl="0" algn="l">
              <a:spcBef>
                <a:spcPts val="0"/>
              </a:spcBef>
              <a:spcAft>
                <a:spcPts val="0"/>
              </a:spcAft>
              <a:buClr>
                <a:srgbClr val="0091EA"/>
              </a:buClr>
              <a:buSzPts val="1400"/>
              <a:buFont typeface="Roboto Slab"/>
              <a:buNone/>
              <a:defRPr b="1" i="0" sz="6000" u="none" cap="none" strike="noStrike">
                <a:solidFill>
                  <a:srgbClr val="0091EA"/>
                </a:solidFill>
                <a:latin typeface="Roboto Slab"/>
                <a:ea typeface="Roboto Slab"/>
                <a:cs typeface="Roboto Slab"/>
                <a:sym typeface="Roboto Slab"/>
              </a:defRPr>
            </a:lvl2pPr>
            <a:lvl3pPr indent="0" lvl="2" marL="0" marR="0" rtl="0" algn="l">
              <a:spcBef>
                <a:spcPts val="0"/>
              </a:spcBef>
              <a:spcAft>
                <a:spcPts val="0"/>
              </a:spcAft>
              <a:buClr>
                <a:srgbClr val="0091EA"/>
              </a:buClr>
              <a:buSzPts val="1400"/>
              <a:buFont typeface="Roboto Slab"/>
              <a:buNone/>
              <a:defRPr b="1" i="0" sz="6000" u="none" cap="none" strike="noStrike">
                <a:solidFill>
                  <a:srgbClr val="0091EA"/>
                </a:solidFill>
                <a:latin typeface="Roboto Slab"/>
                <a:ea typeface="Roboto Slab"/>
                <a:cs typeface="Roboto Slab"/>
                <a:sym typeface="Roboto Slab"/>
              </a:defRPr>
            </a:lvl3pPr>
            <a:lvl4pPr indent="0" lvl="3" marL="0" marR="0" rtl="0" algn="l">
              <a:spcBef>
                <a:spcPts val="0"/>
              </a:spcBef>
              <a:spcAft>
                <a:spcPts val="0"/>
              </a:spcAft>
              <a:buClr>
                <a:srgbClr val="0091EA"/>
              </a:buClr>
              <a:buSzPts val="1400"/>
              <a:buFont typeface="Roboto Slab"/>
              <a:buNone/>
              <a:defRPr b="1" i="0" sz="6000" u="none" cap="none" strike="noStrike">
                <a:solidFill>
                  <a:srgbClr val="0091EA"/>
                </a:solidFill>
                <a:latin typeface="Roboto Slab"/>
                <a:ea typeface="Roboto Slab"/>
                <a:cs typeface="Roboto Slab"/>
                <a:sym typeface="Roboto Slab"/>
              </a:defRPr>
            </a:lvl4pPr>
            <a:lvl5pPr indent="0" lvl="4" marL="0" marR="0" rtl="0" algn="l">
              <a:spcBef>
                <a:spcPts val="0"/>
              </a:spcBef>
              <a:spcAft>
                <a:spcPts val="0"/>
              </a:spcAft>
              <a:buClr>
                <a:srgbClr val="0091EA"/>
              </a:buClr>
              <a:buSzPts val="1400"/>
              <a:buFont typeface="Roboto Slab"/>
              <a:buNone/>
              <a:defRPr b="1" i="0" sz="6000" u="none" cap="none" strike="noStrike">
                <a:solidFill>
                  <a:srgbClr val="0091EA"/>
                </a:solidFill>
                <a:latin typeface="Roboto Slab"/>
                <a:ea typeface="Roboto Slab"/>
                <a:cs typeface="Roboto Slab"/>
                <a:sym typeface="Roboto Slab"/>
              </a:defRPr>
            </a:lvl5pPr>
            <a:lvl6pPr indent="0" lvl="5" marL="0" marR="0" rtl="0" algn="l">
              <a:spcBef>
                <a:spcPts val="0"/>
              </a:spcBef>
              <a:spcAft>
                <a:spcPts val="0"/>
              </a:spcAft>
              <a:buClr>
                <a:srgbClr val="0091EA"/>
              </a:buClr>
              <a:buSzPts val="1400"/>
              <a:buFont typeface="Roboto Slab"/>
              <a:buNone/>
              <a:defRPr b="1" i="0" sz="6000" u="none" cap="none" strike="noStrike">
                <a:solidFill>
                  <a:srgbClr val="0091EA"/>
                </a:solidFill>
                <a:latin typeface="Roboto Slab"/>
                <a:ea typeface="Roboto Slab"/>
                <a:cs typeface="Roboto Slab"/>
                <a:sym typeface="Roboto Slab"/>
              </a:defRPr>
            </a:lvl6pPr>
            <a:lvl7pPr indent="0" lvl="6" marL="0" marR="0" rtl="0" algn="l">
              <a:spcBef>
                <a:spcPts val="0"/>
              </a:spcBef>
              <a:spcAft>
                <a:spcPts val="0"/>
              </a:spcAft>
              <a:buClr>
                <a:srgbClr val="0091EA"/>
              </a:buClr>
              <a:buSzPts val="1400"/>
              <a:buFont typeface="Roboto Slab"/>
              <a:buNone/>
              <a:defRPr b="1" i="0" sz="6000" u="none" cap="none" strike="noStrike">
                <a:solidFill>
                  <a:srgbClr val="0091EA"/>
                </a:solidFill>
                <a:latin typeface="Roboto Slab"/>
                <a:ea typeface="Roboto Slab"/>
                <a:cs typeface="Roboto Slab"/>
                <a:sym typeface="Roboto Slab"/>
              </a:defRPr>
            </a:lvl7pPr>
            <a:lvl8pPr indent="0" lvl="7" marL="0" marR="0" rtl="0" algn="l">
              <a:spcBef>
                <a:spcPts val="0"/>
              </a:spcBef>
              <a:spcAft>
                <a:spcPts val="0"/>
              </a:spcAft>
              <a:buClr>
                <a:srgbClr val="0091EA"/>
              </a:buClr>
              <a:buSzPts val="1400"/>
              <a:buFont typeface="Roboto Slab"/>
              <a:buNone/>
              <a:defRPr b="1" i="0" sz="6000" u="none" cap="none" strike="noStrike">
                <a:solidFill>
                  <a:srgbClr val="0091EA"/>
                </a:solidFill>
                <a:latin typeface="Roboto Slab"/>
                <a:ea typeface="Roboto Slab"/>
                <a:cs typeface="Roboto Slab"/>
                <a:sym typeface="Roboto Slab"/>
              </a:defRPr>
            </a:lvl8pPr>
            <a:lvl9pPr indent="0" lvl="8" marL="0" marR="0" rtl="0" algn="l">
              <a:spcBef>
                <a:spcPts val="0"/>
              </a:spcBef>
              <a:spcAft>
                <a:spcPts val="0"/>
              </a:spcAft>
              <a:buClr>
                <a:srgbClr val="0091EA"/>
              </a:buClr>
              <a:buSzPts val="1400"/>
              <a:buFont typeface="Roboto Slab"/>
              <a:buNone/>
              <a:defRPr b="1" i="0" sz="6000" u="none" cap="none" strike="noStrike">
                <a:solidFill>
                  <a:srgbClr val="0091EA"/>
                </a:solidFill>
                <a:latin typeface="Roboto Slab"/>
                <a:ea typeface="Roboto Slab"/>
                <a:cs typeface="Roboto Slab"/>
                <a:sym typeface="Roboto Slab"/>
              </a:defRPr>
            </a:lvl9pPr>
          </a:lstStyle>
          <a:p/>
        </p:txBody>
      </p:sp>
      <p:sp>
        <p:nvSpPr>
          <p:cNvPr id="10" name="Google Shape;10;p2"/>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8827727" y="4597553"/>
            <a:ext cx="75899" cy="75899"/>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579634" y="337347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626321" y="1339871"/>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8803950" y="5654656"/>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196310" y="1990890"/>
            <a:ext cx="75899" cy="75899"/>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1738050" y="271321"/>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771658" y="2504485"/>
            <a:ext cx="75899" cy="75899"/>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4271583" y="474825"/>
            <a:ext cx="75899" cy="75899"/>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7729213" y="6127437"/>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bg>
      <p:bgPr>
        <a:blipFill rotWithShape="1">
          <a:blip r:embed="rId2">
            <a:alphaModFix/>
          </a:blip>
          <a:stretch>
            <a:fillRect b="0" l="0" r="0" t="0"/>
          </a:stretch>
        </a:blipFill>
      </p:bgPr>
    </p:bg>
    <p:spTree>
      <p:nvGrpSpPr>
        <p:cNvPr id="55" name="Shape 55"/>
        <p:cNvGrpSpPr/>
        <p:nvPr/>
      </p:nvGrpSpPr>
      <p:grpSpPr>
        <a:xfrm>
          <a:off x="0" y="0"/>
          <a:ext cx="0" cy="0"/>
          <a:chOff x="0" y="0"/>
          <a:chExt cx="0" cy="0"/>
        </a:xfrm>
      </p:grpSpPr>
      <p:sp>
        <p:nvSpPr>
          <p:cNvPr id="56" name="Google Shape;56;p11"/>
          <p:cNvSpPr txBox="1"/>
          <p:nvPr>
            <p:ph idx="1" type="body"/>
          </p:nvPr>
        </p:nvSpPr>
        <p:spPr>
          <a:xfrm>
            <a:off x="457200" y="5407123"/>
            <a:ext cx="8229600" cy="491400"/>
          </a:xfrm>
          <a:prstGeom prst="rect">
            <a:avLst/>
          </a:prstGeom>
          <a:noFill/>
          <a:ln>
            <a:noFill/>
          </a:ln>
        </p:spPr>
        <p:txBody>
          <a:bodyPr anchorCtr="0" anchor="t" bIns="91425" lIns="91425" spcFirstLastPara="1" rIns="91425" wrap="square" tIns="91425">
            <a:noAutofit/>
          </a:bodyPr>
          <a:lstStyle>
            <a:lvl1pPr indent="-228600" lvl="0" marL="457200" rtl="0" algn="ctr">
              <a:spcBef>
                <a:spcPts val="360"/>
              </a:spcBef>
              <a:spcAft>
                <a:spcPts val="0"/>
              </a:spcAft>
              <a:buSzPts val="1400"/>
              <a:buFont typeface="Source Sans Pro"/>
              <a:buNone/>
              <a:defRPr sz="1800"/>
            </a:lvl1pPr>
            <a:lvl2pPr indent="-317500" lvl="1" marL="914400" rtl="0">
              <a:spcBef>
                <a:spcPts val="480"/>
              </a:spcBef>
              <a:spcAft>
                <a:spcPts val="0"/>
              </a:spcAft>
              <a:buSzPts val="1400"/>
              <a:buChar char="○"/>
              <a:defRPr sz="2400">
                <a:solidFill>
                  <a:srgbClr val="263238"/>
                </a:solidFill>
                <a:latin typeface="Source Sans Pro"/>
                <a:ea typeface="Source Sans Pro"/>
                <a:cs typeface="Source Sans Pro"/>
                <a:sym typeface="Source Sans Pro"/>
              </a:defRPr>
            </a:lvl2pPr>
            <a:lvl3pPr indent="-317500" lvl="2" marL="1371600" rtl="0">
              <a:spcBef>
                <a:spcPts val="480"/>
              </a:spcBef>
              <a:spcAft>
                <a:spcPts val="0"/>
              </a:spcAft>
              <a:buSzPts val="1400"/>
              <a:buChar char="◉"/>
              <a:defRPr sz="2400">
                <a:solidFill>
                  <a:srgbClr val="263238"/>
                </a:solidFill>
                <a:latin typeface="Source Sans Pro"/>
                <a:ea typeface="Source Sans Pro"/>
                <a:cs typeface="Source Sans Pro"/>
                <a:sym typeface="Source Sans Pro"/>
              </a:defRPr>
            </a:lvl3pPr>
            <a:lvl4pPr indent="-228600" lvl="3" marL="1828800" rtl="0">
              <a:spcBef>
                <a:spcPts val="360"/>
              </a:spcBef>
              <a:spcAft>
                <a:spcPts val="0"/>
              </a:spcAft>
              <a:buSzPts val="1400"/>
              <a:buNone/>
              <a:defRPr sz="1800">
                <a:solidFill>
                  <a:srgbClr val="263238"/>
                </a:solidFill>
                <a:latin typeface="Source Sans Pro"/>
                <a:ea typeface="Source Sans Pro"/>
                <a:cs typeface="Source Sans Pro"/>
                <a:sym typeface="Source Sans Pro"/>
              </a:defRPr>
            </a:lvl4pPr>
            <a:lvl5pPr indent="-228600" lvl="4" marL="2286000" rtl="0">
              <a:spcBef>
                <a:spcPts val="360"/>
              </a:spcBef>
              <a:spcAft>
                <a:spcPts val="0"/>
              </a:spcAft>
              <a:buSzPts val="1400"/>
              <a:buNone/>
              <a:defRPr sz="1800">
                <a:solidFill>
                  <a:srgbClr val="263238"/>
                </a:solidFill>
                <a:latin typeface="Source Sans Pro"/>
                <a:ea typeface="Source Sans Pro"/>
                <a:cs typeface="Source Sans Pro"/>
                <a:sym typeface="Source Sans Pro"/>
              </a:defRPr>
            </a:lvl5pPr>
            <a:lvl6pPr indent="-228600" lvl="5" marL="2743200" rtl="0">
              <a:spcBef>
                <a:spcPts val="360"/>
              </a:spcBef>
              <a:spcAft>
                <a:spcPts val="0"/>
              </a:spcAft>
              <a:buSzPts val="1400"/>
              <a:buNone/>
              <a:defRPr sz="1800">
                <a:solidFill>
                  <a:srgbClr val="263238"/>
                </a:solidFill>
                <a:latin typeface="Source Sans Pro"/>
                <a:ea typeface="Source Sans Pro"/>
                <a:cs typeface="Source Sans Pro"/>
                <a:sym typeface="Source Sans Pro"/>
              </a:defRPr>
            </a:lvl6pPr>
            <a:lvl7pPr indent="-228600" lvl="6" marL="3200400" rtl="0">
              <a:spcBef>
                <a:spcPts val="360"/>
              </a:spcBef>
              <a:spcAft>
                <a:spcPts val="0"/>
              </a:spcAft>
              <a:buSzPts val="1400"/>
              <a:buNone/>
              <a:defRPr sz="1800">
                <a:solidFill>
                  <a:srgbClr val="263238"/>
                </a:solidFill>
                <a:latin typeface="Source Sans Pro"/>
                <a:ea typeface="Source Sans Pro"/>
                <a:cs typeface="Source Sans Pro"/>
                <a:sym typeface="Source Sans Pro"/>
              </a:defRPr>
            </a:lvl7pPr>
            <a:lvl8pPr indent="-228600" lvl="7" marL="3657600" rtl="0">
              <a:spcBef>
                <a:spcPts val="360"/>
              </a:spcBef>
              <a:spcAft>
                <a:spcPts val="0"/>
              </a:spcAft>
              <a:buSzPts val="1400"/>
              <a:buNone/>
              <a:defRPr sz="1800">
                <a:solidFill>
                  <a:srgbClr val="263238"/>
                </a:solidFill>
                <a:latin typeface="Source Sans Pro"/>
                <a:ea typeface="Source Sans Pro"/>
                <a:cs typeface="Source Sans Pro"/>
                <a:sym typeface="Source Sans Pro"/>
              </a:defRPr>
            </a:lvl8pPr>
            <a:lvl9pPr indent="-228600" lvl="8" marL="4114800" rtl="0">
              <a:spcBef>
                <a:spcPts val="360"/>
              </a:spcBef>
              <a:spcAft>
                <a:spcPts val="0"/>
              </a:spcAft>
              <a:buSzPts val="1400"/>
              <a:buNone/>
              <a:defRPr sz="1800">
                <a:solidFill>
                  <a:srgbClr val="263238"/>
                </a:solidFill>
                <a:latin typeface="Source Sans Pro"/>
                <a:ea typeface="Source Sans Pro"/>
                <a:cs typeface="Source Sans Pro"/>
                <a:sym typeface="Source Sans Pr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5" name="Shape 25"/>
        <p:cNvGrpSpPr/>
        <p:nvPr/>
      </p:nvGrpSpPr>
      <p:grpSpPr>
        <a:xfrm>
          <a:off x="0" y="0"/>
          <a:ext cx="0" cy="0"/>
          <a:chOff x="0" y="0"/>
          <a:chExt cx="0" cy="0"/>
        </a:xfrm>
      </p:grpSpPr>
      <p:sp>
        <p:nvSpPr>
          <p:cNvPr id="26" name="Google Shape;26;p3"/>
          <p:cNvSpPr txBox="1"/>
          <p:nvPr>
            <p:ph type="title"/>
          </p:nvPr>
        </p:nvSpPr>
        <p:spPr>
          <a:xfrm>
            <a:off x="786150" y="410826"/>
            <a:ext cx="7571700" cy="936899"/>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3"/>
          <p:cNvSpPr txBox="1"/>
          <p:nvPr>
            <p:ph idx="1" type="body"/>
          </p:nvPr>
        </p:nvSpPr>
        <p:spPr>
          <a:xfrm>
            <a:off x="786137" y="1600200"/>
            <a:ext cx="36753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600"/>
            </a:lvl1pPr>
            <a:lvl2pPr indent="-317500" lvl="1" marL="914400" rtl="0">
              <a:spcBef>
                <a:spcPts val="0"/>
              </a:spcBef>
              <a:spcAft>
                <a:spcPts val="0"/>
              </a:spcAft>
              <a:buSzPts val="1400"/>
              <a:buChar char="○"/>
              <a:defRPr sz="2600"/>
            </a:lvl2pPr>
            <a:lvl3pPr indent="-317500" lvl="2" marL="1371600" rtl="0">
              <a:spcBef>
                <a:spcPts val="0"/>
              </a:spcBef>
              <a:spcAft>
                <a:spcPts val="0"/>
              </a:spcAft>
              <a:buSzPts val="1400"/>
              <a:buChar char="◉"/>
              <a:defRPr sz="2600"/>
            </a:lvl3pPr>
            <a:lvl4pPr indent="-228600" lvl="3" marL="1828800" rtl="0">
              <a:spcBef>
                <a:spcPts val="0"/>
              </a:spcBef>
              <a:spcAft>
                <a:spcPts val="0"/>
              </a:spcAft>
              <a:buSzPts val="1400"/>
              <a:buNone/>
              <a:defRPr sz="2600"/>
            </a:lvl4pPr>
            <a:lvl5pPr indent="-228600" lvl="4" marL="2286000" rtl="0">
              <a:spcBef>
                <a:spcPts val="0"/>
              </a:spcBef>
              <a:spcAft>
                <a:spcPts val="0"/>
              </a:spcAft>
              <a:buSzPts val="1400"/>
              <a:buNone/>
              <a:defRPr sz="2600"/>
            </a:lvl5pPr>
            <a:lvl6pPr indent="-228600" lvl="5" marL="2743200" rtl="0">
              <a:spcBef>
                <a:spcPts val="0"/>
              </a:spcBef>
              <a:spcAft>
                <a:spcPts val="0"/>
              </a:spcAft>
              <a:buSzPts val="1400"/>
              <a:buNone/>
              <a:defRPr sz="2600"/>
            </a:lvl6pPr>
            <a:lvl7pPr indent="-228600" lvl="6" marL="3200400" rtl="0">
              <a:spcBef>
                <a:spcPts val="0"/>
              </a:spcBef>
              <a:spcAft>
                <a:spcPts val="0"/>
              </a:spcAft>
              <a:buSzPts val="1400"/>
              <a:buNone/>
              <a:defRPr sz="2600"/>
            </a:lvl7pPr>
            <a:lvl8pPr indent="-228600" lvl="7" marL="3657600" rtl="0">
              <a:spcBef>
                <a:spcPts val="0"/>
              </a:spcBef>
              <a:spcAft>
                <a:spcPts val="0"/>
              </a:spcAft>
              <a:buSzPts val="1400"/>
              <a:buNone/>
              <a:defRPr sz="2600"/>
            </a:lvl8pPr>
            <a:lvl9pPr indent="-228600" lvl="8" marL="4114800" rtl="0">
              <a:spcBef>
                <a:spcPts val="0"/>
              </a:spcBef>
              <a:spcAft>
                <a:spcPts val="0"/>
              </a:spcAft>
              <a:buSzPts val="1400"/>
              <a:buNone/>
              <a:defRPr sz="2600"/>
            </a:lvl9pPr>
          </a:lstStyle>
          <a:p/>
        </p:txBody>
      </p:sp>
      <p:sp>
        <p:nvSpPr>
          <p:cNvPr id="28" name="Google Shape;28;p3"/>
          <p:cNvSpPr txBox="1"/>
          <p:nvPr>
            <p:ph idx="2" type="body"/>
          </p:nvPr>
        </p:nvSpPr>
        <p:spPr>
          <a:xfrm>
            <a:off x="4682658" y="1600200"/>
            <a:ext cx="36753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600"/>
            </a:lvl1pPr>
            <a:lvl2pPr indent="-317500" lvl="1" marL="914400" rtl="0">
              <a:spcBef>
                <a:spcPts val="0"/>
              </a:spcBef>
              <a:spcAft>
                <a:spcPts val="0"/>
              </a:spcAft>
              <a:buSzPts val="1400"/>
              <a:buChar char="○"/>
              <a:defRPr sz="2600"/>
            </a:lvl2pPr>
            <a:lvl3pPr indent="-317500" lvl="2" marL="1371600" rtl="0">
              <a:spcBef>
                <a:spcPts val="0"/>
              </a:spcBef>
              <a:spcAft>
                <a:spcPts val="0"/>
              </a:spcAft>
              <a:buSzPts val="1400"/>
              <a:buChar char="◉"/>
              <a:defRPr sz="2600"/>
            </a:lvl3pPr>
            <a:lvl4pPr indent="-228600" lvl="3" marL="1828800" rtl="0">
              <a:spcBef>
                <a:spcPts val="0"/>
              </a:spcBef>
              <a:spcAft>
                <a:spcPts val="0"/>
              </a:spcAft>
              <a:buSzPts val="1400"/>
              <a:buNone/>
              <a:defRPr sz="2600"/>
            </a:lvl4pPr>
            <a:lvl5pPr indent="-228600" lvl="4" marL="2286000" rtl="0">
              <a:spcBef>
                <a:spcPts val="0"/>
              </a:spcBef>
              <a:spcAft>
                <a:spcPts val="0"/>
              </a:spcAft>
              <a:buSzPts val="1400"/>
              <a:buNone/>
              <a:defRPr sz="2600"/>
            </a:lvl5pPr>
            <a:lvl6pPr indent="-228600" lvl="5" marL="2743200" rtl="0">
              <a:spcBef>
                <a:spcPts val="0"/>
              </a:spcBef>
              <a:spcAft>
                <a:spcPts val="0"/>
              </a:spcAft>
              <a:buSzPts val="1400"/>
              <a:buNone/>
              <a:defRPr sz="2600"/>
            </a:lvl6pPr>
            <a:lvl7pPr indent="-228600" lvl="6" marL="3200400" rtl="0">
              <a:spcBef>
                <a:spcPts val="0"/>
              </a:spcBef>
              <a:spcAft>
                <a:spcPts val="0"/>
              </a:spcAft>
              <a:buSzPts val="1400"/>
              <a:buNone/>
              <a:defRPr sz="2600"/>
            </a:lvl7pPr>
            <a:lvl8pPr indent="-228600" lvl="7" marL="3657600" rtl="0">
              <a:spcBef>
                <a:spcPts val="0"/>
              </a:spcBef>
              <a:spcAft>
                <a:spcPts val="0"/>
              </a:spcAft>
              <a:buSzPts val="1400"/>
              <a:buNone/>
              <a:defRPr sz="2600"/>
            </a:lvl8pPr>
            <a:lvl9pPr indent="-228600" lvl="8" marL="4114800" rtl="0">
              <a:spcBef>
                <a:spcPts val="0"/>
              </a:spcBef>
              <a:spcAft>
                <a:spcPts val="0"/>
              </a:spcAft>
              <a:buSzPts val="1400"/>
              <a:buNone/>
              <a:defRPr sz="2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rotWithShape="1">
          <a:blip r:embed="rId2">
            <a:alphaModFix/>
          </a:blip>
          <a:stretch>
            <a:fillRect b="0" l="0" r="0" t="0"/>
          </a:stretch>
        </a:blipFill>
      </p:bgPr>
    </p:bg>
    <p:spTree>
      <p:nvGrpSpPr>
        <p:cNvPr id="29" name="Shape 2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Subtitle">
    <p:bg>
      <p:bgPr>
        <a:blipFill rotWithShape="1">
          <a:blip r:embed="rId2">
            <a:alphaModFix/>
          </a:blip>
          <a:stretch>
            <a:fillRect b="0" l="0" r="0" t="0"/>
          </a:stretch>
        </a:blipFill>
      </p:bgPr>
    </p:bg>
    <p:spTree>
      <p:nvGrpSpPr>
        <p:cNvPr id="30" name="Shape 30"/>
        <p:cNvGrpSpPr/>
        <p:nvPr/>
      </p:nvGrpSpPr>
      <p:grpSpPr>
        <a:xfrm>
          <a:off x="0" y="0"/>
          <a:ext cx="0" cy="0"/>
          <a:chOff x="0" y="0"/>
          <a:chExt cx="0" cy="0"/>
        </a:xfrm>
      </p:grpSpPr>
      <p:sp>
        <p:nvSpPr>
          <p:cNvPr id="31" name="Google Shape;31;p5"/>
          <p:cNvSpPr txBox="1"/>
          <p:nvPr>
            <p:ph type="ctrTitle"/>
          </p:nvPr>
        </p:nvSpPr>
        <p:spPr>
          <a:xfrm>
            <a:off x="1546025" y="2034925"/>
            <a:ext cx="5832600" cy="15465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91EA"/>
              </a:buClr>
              <a:buSzPts val="1400"/>
              <a:buFont typeface="Roboto Slab"/>
              <a:buNone/>
              <a:defRPr b="1" i="0" sz="4800" u="none" cap="none" strike="noStrike">
                <a:solidFill>
                  <a:srgbClr val="0091EA"/>
                </a:solidFill>
                <a:latin typeface="Roboto Slab"/>
                <a:ea typeface="Roboto Slab"/>
                <a:cs typeface="Roboto Slab"/>
                <a:sym typeface="Roboto Slab"/>
              </a:defRPr>
            </a:lvl1pPr>
            <a:lvl2pPr indent="0" lvl="1" marL="0" marR="0" rtl="0" algn="l">
              <a:spcBef>
                <a:spcPts val="0"/>
              </a:spcBef>
              <a:spcAft>
                <a:spcPts val="0"/>
              </a:spcAft>
              <a:buClr>
                <a:srgbClr val="0091EA"/>
              </a:buClr>
              <a:buSzPts val="1400"/>
              <a:buFont typeface="Roboto Slab"/>
              <a:buNone/>
              <a:defRPr b="1" i="0" sz="4800" u="none" cap="none" strike="noStrike">
                <a:solidFill>
                  <a:srgbClr val="0091EA"/>
                </a:solidFill>
                <a:latin typeface="Roboto Slab"/>
                <a:ea typeface="Roboto Slab"/>
                <a:cs typeface="Roboto Slab"/>
                <a:sym typeface="Roboto Slab"/>
              </a:defRPr>
            </a:lvl2pPr>
            <a:lvl3pPr indent="0" lvl="2" marL="0" marR="0" rtl="0" algn="l">
              <a:spcBef>
                <a:spcPts val="0"/>
              </a:spcBef>
              <a:spcAft>
                <a:spcPts val="0"/>
              </a:spcAft>
              <a:buClr>
                <a:srgbClr val="0091EA"/>
              </a:buClr>
              <a:buSzPts val="1400"/>
              <a:buFont typeface="Roboto Slab"/>
              <a:buNone/>
              <a:defRPr b="1" i="0" sz="4800" u="none" cap="none" strike="noStrike">
                <a:solidFill>
                  <a:srgbClr val="0091EA"/>
                </a:solidFill>
                <a:latin typeface="Roboto Slab"/>
                <a:ea typeface="Roboto Slab"/>
                <a:cs typeface="Roboto Slab"/>
                <a:sym typeface="Roboto Slab"/>
              </a:defRPr>
            </a:lvl3pPr>
            <a:lvl4pPr indent="0" lvl="3" marL="0" marR="0" rtl="0" algn="l">
              <a:spcBef>
                <a:spcPts val="0"/>
              </a:spcBef>
              <a:spcAft>
                <a:spcPts val="0"/>
              </a:spcAft>
              <a:buClr>
                <a:srgbClr val="0091EA"/>
              </a:buClr>
              <a:buSzPts val="1400"/>
              <a:buFont typeface="Roboto Slab"/>
              <a:buNone/>
              <a:defRPr b="1" i="0" sz="4800" u="none" cap="none" strike="noStrike">
                <a:solidFill>
                  <a:srgbClr val="0091EA"/>
                </a:solidFill>
                <a:latin typeface="Roboto Slab"/>
                <a:ea typeface="Roboto Slab"/>
                <a:cs typeface="Roboto Slab"/>
                <a:sym typeface="Roboto Slab"/>
              </a:defRPr>
            </a:lvl4pPr>
            <a:lvl5pPr indent="0" lvl="4" marL="0" marR="0" rtl="0" algn="l">
              <a:spcBef>
                <a:spcPts val="0"/>
              </a:spcBef>
              <a:spcAft>
                <a:spcPts val="0"/>
              </a:spcAft>
              <a:buClr>
                <a:srgbClr val="0091EA"/>
              </a:buClr>
              <a:buSzPts val="1400"/>
              <a:buFont typeface="Roboto Slab"/>
              <a:buNone/>
              <a:defRPr b="1" i="0" sz="4800" u="none" cap="none" strike="noStrike">
                <a:solidFill>
                  <a:srgbClr val="0091EA"/>
                </a:solidFill>
                <a:latin typeface="Roboto Slab"/>
                <a:ea typeface="Roboto Slab"/>
                <a:cs typeface="Roboto Slab"/>
                <a:sym typeface="Roboto Slab"/>
              </a:defRPr>
            </a:lvl5pPr>
            <a:lvl6pPr indent="0" lvl="5" marL="0" marR="0" rtl="0" algn="l">
              <a:spcBef>
                <a:spcPts val="0"/>
              </a:spcBef>
              <a:spcAft>
                <a:spcPts val="0"/>
              </a:spcAft>
              <a:buClr>
                <a:srgbClr val="0091EA"/>
              </a:buClr>
              <a:buSzPts val="1400"/>
              <a:buFont typeface="Roboto Slab"/>
              <a:buNone/>
              <a:defRPr b="1" i="0" sz="4800" u="none" cap="none" strike="noStrike">
                <a:solidFill>
                  <a:srgbClr val="0091EA"/>
                </a:solidFill>
                <a:latin typeface="Roboto Slab"/>
                <a:ea typeface="Roboto Slab"/>
                <a:cs typeface="Roboto Slab"/>
                <a:sym typeface="Roboto Slab"/>
              </a:defRPr>
            </a:lvl6pPr>
            <a:lvl7pPr indent="0" lvl="6" marL="0" marR="0" rtl="0" algn="l">
              <a:spcBef>
                <a:spcPts val="0"/>
              </a:spcBef>
              <a:spcAft>
                <a:spcPts val="0"/>
              </a:spcAft>
              <a:buClr>
                <a:srgbClr val="0091EA"/>
              </a:buClr>
              <a:buSzPts val="1400"/>
              <a:buFont typeface="Roboto Slab"/>
              <a:buNone/>
              <a:defRPr b="1" i="0" sz="4800" u="none" cap="none" strike="noStrike">
                <a:solidFill>
                  <a:srgbClr val="0091EA"/>
                </a:solidFill>
                <a:latin typeface="Roboto Slab"/>
                <a:ea typeface="Roboto Slab"/>
                <a:cs typeface="Roboto Slab"/>
                <a:sym typeface="Roboto Slab"/>
              </a:defRPr>
            </a:lvl7pPr>
            <a:lvl8pPr indent="0" lvl="7" marL="0" marR="0" rtl="0" algn="l">
              <a:spcBef>
                <a:spcPts val="0"/>
              </a:spcBef>
              <a:spcAft>
                <a:spcPts val="0"/>
              </a:spcAft>
              <a:buClr>
                <a:srgbClr val="0091EA"/>
              </a:buClr>
              <a:buSzPts val="1400"/>
              <a:buFont typeface="Roboto Slab"/>
              <a:buNone/>
              <a:defRPr b="1" i="0" sz="4800" u="none" cap="none" strike="noStrike">
                <a:solidFill>
                  <a:srgbClr val="0091EA"/>
                </a:solidFill>
                <a:latin typeface="Roboto Slab"/>
                <a:ea typeface="Roboto Slab"/>
                <a:cs typeface="Roboto Slab"/>
                <a:sym typeface="Roboto Slab"/>
              </a:defRPr>
            </a:lvl8pPr>
            <a:lvl9pPr indent="0" lvl="8" marL="0" marR="0" rtl="0" algn="l">
              <a:spcBef>
                <a:spcPts val="0"/>
              </a:spcBef>
              <a:spcAft>
                <a:spcPts val="0"/>
              </a:spcAft>
              <a:buClr>
                <a:srgbClr val="0091EA"/>
              </a:buClr>
              <a:buSzPts val="1400"/>
              <a:buFont typeface="Roboto Slab"/>
              <a:buNone/>
              <a:defRPr b="1" i="0" sz="4800" u="none" cap="none" strike="noStrike">
                <a:solidFill>
                  <a:srgbClr val="0091EA"/>
                </a:solidFill>
                <a:latin typeface="Roboto Slab"/>
                <a:ea typeface="Roboto Slab"/>
                <a:cs typeface="Roboto Slab"/>
                <a:sym typeface="Roboto Slab"/>
              </a:defRPr>
            </a:lvl9pPr>
          </a:lstStyle>
          <a:p/>
        </p:txBody>
      </p:sp>
      <p:sp>
        <p:nvSpPr>
          <p:cNvPr id="32" name="Google Shape;32;p5"/>
          <p:cNvSpPr txBox="1"/>
          <p:nvPr>
            <p:ph idx="1" type="subTitle"/>
          </p:nvPr>
        </p:nvSpPr>
        <p:spPr>
          <a:xfrm>
            <a:off x="1546025" y="3710548"/>
            <a:ext cx="5832600" cy="1046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607D8B"/>
              </a:buClr>
              <a:buSzPts val="1400"/>
              <a:buFont typeface="Source Sans Pro"/>
              <a:buNone/>
              <a:defRPr b="0" i="0" sz="3000" u="none" cap="none" strike="noStrike">
                <a:solidFill>
                  <a:srgbClr val="607D8B"/>
                </a:solidFill>
                <a:latin typeface="Source Sans Pro"/>
                <a:ea typeface="Source Sans Pro"/>
                <a:cs typeface="Source Sans Pro"/>
                <a:sym typeface="Source Sans Pro"/>
              </a:defRPr>
            </a:lvl1pPr>
            <a:lvl2pPr indent="0" lvl="1" marL="0" marR="0" rtl="0" algn="l">
              <a:lnSpc>
                <a:spcPct val="100000"/>
              </a:lnSpc>
              <a:spcBef>
                <a:spcPts val="0"/>
              </a:spcBef>
              <a:spcAft>
                <a:spcPts val="0"/>
              </a:spcAft>
              <a:buClr>
                <a:srgbClr val="607D8B"/>
              </a:buClr>
              <a:buSzPts val="1400"/>
              <a:buFont typeface="Source Sans Pro"/>
              <a:buNone/>
              <a:defRPr b="0" i="0" sz="3000" u="none" cap="none" strike="noStrike">
                <a:solidFill>
                  <a:srgbClr val="607D8B"/>
                </a:solidFill>
                <a:latin typeface="Source Sans Pro"/>
                <a:ea typeface="Source Sans Pro"/>
                <a:cs typeface="Source Sans Pro"/>
                <a:sym typeface="Source Sans Pro"/>
              </a:defRPr>
            </a:lvl2pPr>
            <a:lvl3pPr indent="0" lvl="2" marL="0" marR="0" rtl="0" algn="l">
              <a:lnSpc>
                <a:spcPct val="100000"/>
              </a:lnSpc>
              <a:spcBef>
                <a:spcPts val="0"/>
              </a:spcBef>
              <a:spcAft>
                <a:spcPts val="0"/>
              </a:spcAft>
              <a:buClr>
                <a:srgbClr val="607D8B"/>
              </a:buClr>
              <a:buSzPts val="1400"/>
              <a:buFont typeface="Source Sans Pro"/>
              <a:buNone/>
              <a:defRPr b="0" i="0" sz="3000" u="none" cap="none" strike="noStrike">
                <a:solidFill>
                  <a:srgbClr val="607D8B"/>
                </a:solidFill>
                <a:latin typeface="Source Sans Pro"/>
                <a:ea typeface="Source Sans Pro"/>
                <a:cs typeface="Source Sans Pro"/>
                <a:sym typeface="Source Sans Pro"/>
              </a:defRPr>
            </a:lvl3pPr>
            <a:lvl4pPr indent="0" lvl="3" marL="0" marR="0" rtl="0" algn="l">
              <a:lnSpc>
                <a:spcPct val="100000"/>
              </a:lnSpc>
              <a:spcBef>
                <a:spcPts val="0"/>
              </a:spcBef>
              <a:spcAft>
                <a:spcPts val="0"/>
              </a:spcAft>
              <a:buClr>
                <a:srgbClr val="607D8B"/>
              </a:buClr>
              <a:buSzPts val="1400"/>
              <a:buFont typeface="Source Sans Pro"/>
              <a:buNone/>
              <a:defRPr b="0" i="0" sz="3000" u="none" cap="none" strike="noStrike">
                <a:solidFill>
                  <a:srgbClr val="607D8B"/>
                </a:solidFill>
                <a:latin typeface="Source Sans Pro"/>
                <a:ea typeface="Source Sans Pro"/>
                <a:cs typeface="Source Sans Pro"/>
                <a:sym typeface="Source Sans Pro"/>
              </a:defRPr>
            </a:lvl4pPr>
            <a:lvl5pPr indent="0" lvl="4" marL="0" marR="0" rtl="0" algn="l">
              <a:lnSpc>
                <a:spcPct val="100000"/>
              </a:lnSpc>
              <a:spcBef>
                <a:spcPts val="0"/>
              </a:spcBef>
              <a:spcAft>
                <a:spcPts val="0"/>
              </a:spcAft>
              <a:buClr>
                <a:srgbClr val="607D8B"/>
              </a:buClr>
              <a:buSzPts val="1400"/>
              <a:buFont typeface="Source Sans Pro"/>
              <a:buNone/>
              <a:defRPr b="0" i="0" sz="3000" u="none" cap="none" strike="noStrike">
                <a:solidFill>
                  <a:srgbClr val="607D8B"/>
                </a:solidFill>
                <a:latin typeface="Source Sans Pro"/>
                <a:ea typeface="Source Sans Pro"/>
                <a:cs typeface="Source Sans Pro"/>
                <a:sym typeface="Source Sans Pro"/>
              </a:defRPr>
            </a:lvl5pPr>
            <a:lvl6pPr indent="0" lvl="5" marL="0" marR="0" rtl="0" algn="l">
              <a:lnSpc>
                <a:spcPct val="100000"/>
              </a:lnSpc>
              <a:spcBef>
                <a:spcPts val="0"/>
              </a:spcBef>
              <a:spcAft>
                <a:spcPts val="0"/>
              </a:spcAft>
              <a:buClr>
                <a:srgbClr val="607D8B"/>
              </a:buClr>
              <a:buSzPts val="1400"/>
              <a:buFont typeface="Source Sans Pro"/>
              <a:buNone/>
              <a:defRPr b="0" i="0" sz="3000" u="none" cap="none" strike="noStrike">
                <a:solidFill>
                  <a:srgbClr val="607D8B"/>
                </a:solidFill>
                <a:latin typeface="Source Sans Pro"/>
                <a:ea typeface="Source Sans Pro"/>
                <a:cs typeface="Source Sans Pro"/>
                <a:sym typeface="Source Sans Pro"/>
              </a:defRPr>
            </a:lvl6pPr>
            <a:lvl7pPr indent="0" lvl="6" marL="0" marR="0" rtl="0" algn="l">
              <a:lnSpc>
                <a:spcPct val="100000"/>
              </a:lnSpc>
              <a:spcBef>
                <a:spcPts val="0"/>
              </a:spcBef>
              <a:spcAft>
                <a:spcPts val="0"/>
              </a:spcAft>
              <a:buClr>
                <a:srgbClr val="607D8B"/>
              </a:buClr>
              <a:buSzPts val="1400"/>
              <a:buFont typeface="Source Sans Pro"/>
              <a:buNone/>
              <a:defRPr b="0" i="0" sz="3000" u="none" cap="none" strike="noStrike">
                <a:solidFill>
                  <a:srgbClr val="607D8B"/>
                </a:solidFill>
                <a:latin typeface="Source Sans Pro"/>
                <a:ea typeface="Source Sans Pro"/>
                <a:cs typeface="Source Sans Pro"/>
                <a:sym typeface="Source Sans Pro"/>
              </a:defRPr>
            </a:lvl7pPr>
            <a:lvl8pPr indent="0" lvl="7" marL="0" marR="0" rtl="0" algn="l">
              <a:lnSpc>
                <a:spcPct val="100000"/>
              </a:lnSpc>
              <a:spcBef>
                <a:spcPts val="0"/>
              </a:spcBef>
              <a:spcAft>
                <a:spcPts val="0"/>
              </a:spcAft>
              <a:buClr>
                <a:srgbClr val="607D8B"/>
              </a:buClr>
              <a:buSzPts val="1400"/>
              <a:buFont typeface="Source Sans Pro"/>
              <a:buNone/>
              <a:defRPr b="0" i="0" sz="3000" u="none" cap="none" strike="noStrike">
                <a:solidFill>
                  <a:srgbClr val="607D8B"/>
                </a:solidFill>
                <a:latin typeface="Source Sans Pro"/>
                <a:ea typeface="Source Sans Pro"/>
                <a:cs typeface="Source Sans Pro"/>
                <a:sym typeface="Source Sans Pro"/>
              </a:defRPr>
            </a:lvl8pPr>
            <a:lvl9pPr indent="0" lvl="8" marL="0" marR="0" rtl="0" algn="l">
              <a:lnSpc>
                <a:spcPct val="100000"/>
              </a:lnSpc>
              <a:spcBef>
                <a:spcPts val="0"/>
              </a:spcBef>
              <a:spcAft>
                <a:spcPts val="0"/>
              </a:spcAft>
              <a:buClr>
                <a:srgbClr val="607D8B"/>
              </a:buClr>
              <a:buSzPts val="1400"/>
              <a:buFont typeface="Source Sans Pro"/>
              <a:buNone/>
              <a:defRPr b="0" i="0" sz="3000" u="none" cap="none" strike="noStrike">
                <a:solidFill>
                  <a:srgbClr val="607D8B"/>
                </a:solidFill>
                <a:latin typeface="Source Sans Pro"/>
                <a:ea typeface="Source Sans Pro"/>
                <a:cs typeface="Source Sans Pro"/>
                <a:sym typeface="Source Sans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33" name="Shape 33"/>
        <p:cNvGrpSpPr/>
        <p:nvPr/>
      </p:nvGrpSpPr>
      <p:grpSpPr>
        <a:xfrm>
          <a:off x="0" y="0"/>
          <a:ext cx="0" cy="0"/>
          <a:chOff x="0" y="0"/>
          <a:chExt cx="0" cy="0"/>
        </a:xfrm>
      </p:grpSpPr>
      <p:pic>
        <p:nvPicPr>
          <p:cNvPr id="34" name="Google Shape;34;p6"/>
          <p:cNvPicPr preferRelativeResize="0"/>
          <p:nvPr/>
        </p:nvPicPr>
        <p:blipFill rotWithShape="1">
          <a:blip r:embed="rId2">
            <a:alphaModFix/>
          </a:blip>
          <a:srcRect b="0" l="0" r="0" t="0"/>
          <a:stretch/>
        </p:blipFill>
        <p:spPr>
          <a:xfrm flipH="1" rot="10800000">
            <a:off x="5945" y="0"/>
            <a:ext cx="9132108" cy="6857999"/>
          </a:xfrm>
          <a:prstGeom prst="rect">
            <a:avLst/>
          </a:prstGeom>
          <a:noFill/>
          <a:ln>
            <a:noFill/>
          </a:ln>
        </p:spPr>
      </p:pic>
      <p:sp>
        <p:nvSpPr>
          <p:cNvPr id="35" name="Google Shape;35;p6"/>
          <p:cNvSpPr txBox="1"/>
          <p:nvPr>
            <p:ph idx="1" type="body"/>
          </p:nvPr>
        </p:nvSpPr>
        <p:spPr>
          <a:xfrm>
            <a:off x="1215300" y="2501400"/>
            <a:ext cx="6713399" cy="1093199"/>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i="1" sz="3600"/>
            </a:lvl1pPr>
            <a:lvl2pPr indent="-317500" lvl="1" marL="914400" rtl="0" algn="ctr">
              <a:spcBef>
                <a:spcPts val="0"/>
              </a:spcBef>
              <a:spcAft>
                <a:spcPts val="0"/>
              </a:spcAft>
              <a:buSzPts val="1400"/>
              <a:buChar char="○"/>
              <a:defRPr i="1" sz="3600"/>
            </a:lvl2pPr>
            <a:lvl3pPr indent="-317500" lvl="2" marL="1371600" rtl="0" algn="ctr">
              <a:spcBef>
                <a:spcPts val="0"/>
              </a:spcBef>
              <a:spcAft>
                <a:spcPts val="0"/>
              </a:spcAft>
              <a:buSzPts val="1400"/>
              <a:buChar char="◉"/>
              <a:defRPr i="1" sz="3600"/>
            </a:lvl3pPr>
            <a:lvl4pPr indent="-228600" lvl="3" marL="1828800" rtl="0" algn="ctr">
              <a:spcBef>
                <a:spcPts val="0"/>
              </a:spcBef>
              <a:spcAft>
                <a:spcPts val="0"/>
              </a:spcAft>
              <a:buSzPts val="1400"/>
              <a:buNone/>
              <a:defRPr i="1" sz="3600"/>
            </a:lvl4pPr>
            <a:lvl5pPr indent="-228600" lvl="4" marL="2286000" rtl="0" algn="ctr">
              <a:spcBef>
                <a:spcPts val="0"/>
              </a:spcBef>
              <a:spcAft>
                <a:spcPts val="0"/>
              </a:spcAft>
              <a:buSzPts val="1400"/>
              <a:buNone/>
              <a:defRPr i="1" sz="3600"/>
            </a:lvl5pPr>
            <a:lvl6pPr indent="-228600" lvl="5" marL="2743200" rtl="0" algn="ctr">
              <a:spcBef>
                <a:spcPts val="0"/>
              </a:spcBef>
              <a:spcAft>
                <a:spcPts val="0"/>
              </a:spcAft>
              <a:buSzPts val="1400"/>
              <a:buNone/>
              <a:defRPr i="1" sz="3600"/>
            </a:lvl6pPr>
            <a:lvl7pPr indent="-228600" lvl="6" marL="3200400" rtl="0" algn="ctr">
              <a:spcBef>
                <a:spcPts val="0"/>
              </a:spcBef>
              <a:spcAft>
                <a:spcPts val="0"/>
              </a:spcAft>
              <a:buSzPts val="1400"/>
              <a:buNone/>
              <a:defRPr i="1" sz="3600"/>
            </a:lvl7pPr>
            <a:lvl8pPr indent="-228600" lvl="7" marL="3657600" rtl="0" algn="ctr">
              <a:spcBef>
                <a:spcPts val="0"/>
              </a:spcBef>
              <a:spcAft>
                <a:spcPts val="0"/>
              </a:spcAft>
              <a:buSzPts val="1400"/>
              <a:buNone/>
              <a:defRPr i="1" sz="3600"/>
            </a:lvl8pPr>
            <a:lvl9pPr indent="-228600" lvl="8" marL="4114800" rtl="0" algn="ctr">
              <a:spcBef>
                <a:spcPts val="0"/>
              </a:spcBef>
              <a:spcAft>
                <a:spcPts val="0"/>
              </a:spcAft>
              <a:buSzPts val="1400"/>
              <a:buNone/>
              <a:defRPr i="1" sz="3600"/>
            </a:lvl9pPr>
          </a:lstStyle>
          <a:p/>
        </p:txBody>
      </p:sp>
      <p:grpSp>
        <p:nvGrpSpPr>
          <p:cNvPr id="36" name="Google Shape;36;p6"/>
          <p:cNvGrpSpPr/>
          <p:nvPr/>
        </p:nvGrpSpPr>
        <p:grpSpPr>
          <a:xfrm>
            <a:off x="3593400" y="1074284"/>
            <a:ext cx="1957200" cy="1093199"/>
            <a:chOff x="3593400" y="1760084"/>
            <a:chExt cx="1957200" cy="1093199"/>
          </a:xfrm>
        </p:grpSpPr>
        <p:sp>
          <p:nvSpPr>
            <p:cNvPr id="37" name="Google Shape;37;p6"/>
            <p:cNvSpPr txBox="1"/>
            <p:nvPr/>
          </p:nvSpPr>
          <p:spPr>
            <a:xfrm>
              <a:off x="3593400" y="1872096"/>
              <a:ext cx="1957200" cy="87149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91EA"/>
                </a:buClr>
                <a:buFont typeface="Source Sans Pro"/>
                <a:buNone/>
              </a:pPr>
              <a:r>
                <a:rPr b="1" i="0" lang="en" sz="6000" u="none" cap="none" strike="noStrike">
                  <a:solidFill>
                    <a:srgbClr val="0091EA"/>
                  </a:solidFill>
                  <a:latin typeface="Source Sans Pro"/>
                  <a:ea typeface="Source Sans Pro"/>
                  <a:cs typeface="Source Sans Pro"/>
                  <a:sym typeface="Source Sans Pro"/>
                </a:rPr>
                <a:t>“</a:t>
              </a:r>
              <a:endParaRPr/>
            </a:p>
          </p:txBody>
        </p:sp>
        <p:sp>
          <p:nvSpPr>
            <p:cNvPr id="38" name="Google Shape;38;p6"/>
            <p:cNvSpPr/>
            <p:nvPr/>
          </p:nvSpPr>
          <p:spPr>
            <a:xfrm>
              <a:off x="4025400" y="1760084"/>
              <a:ext cx="1093199" cy="1093199"/>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p:nvPr/>
          </p:nvSpPr>
          <p:spPr>
            <a:xfrm>
              <a:off x="4190700" y="1925384"/>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cxnSp>
        <p:nvCxnSpPr>
          <p:cNvPr id="40" name="Google Shape;40;p6"/>
          <p:cNvCxnSpPr>
            <a:endCxn id="38" idx="1"/>
          </p:cNvCxnSpPr>
          <p:nvPr/>
        </p:nvCxnSpPr>
        <p:spPr>
          <a:xfrm>
            <a:off x="3742095" y="871979"/>
            <a:ext cx="443400" cy="362400"/>
          </a:xfrm>
          <a:prstGeom prst="straightConnector1">
            <a:avLst/>
          </a:prstGeom>
          <a:noFill/>
          <a:ln cap="flat" cmpd="sng" w="9525">
            <a:solidFill>
              <a:srgbClr val="CFD8DC"/>
            </a:solidFill>
            <a:prstDash val="solid"/>
            <a:round/>
            <a:headEnd len="sm" w="sm" type="none"/>
            <a:tailEnd len="sm" w="sm" type="none"/>
          </a:ln>
        </p:spPr>
      </p:cxnSp>
      <p:cxnSp>
        <p:nvCxnSpPr>
          <p:cNvPr id="41" name="Google Shape;41;p6"/>
          <p:cNvCxnSpPr/>
          <p:nvPr/>
        </p:nvCxnSpPr>
        <p:spPr>
          <a:xfrm rot="10800000">
            <a:off x="4114799" y="269684"/>
            <a:ext cx="457200" cy="804600"/>
          </a:xfrm>
          <a:prstGeom prst="straightConnector1">
            <a:avLst/>
          </a:prstGeom>
          <a:noFill/>
          <a:ln cap="flat" cmpd="sng" w="9525">
            <a:solidFill>
              <a:srgbClr val="CFD8DC"/>
            </a:solidFill>
            <a:prstDash val="solid"/>
            <a:round/>
            <a:headEnd len="sm" w="sm" type="none"/>
            <a:tailEnd len="sm" w="sm" type="none"/>
          </a:ln>
        </p:spPr>
      </p:cxnSp>
      <p:cxnSp>
        <p:nvCxnSpPr>
          <p:cNvPr id="42" name="Google Shape;42;p6"/>
          <p:cNvCxnSpPr/>
          <p:nvPr/>
        </p:nvCxnSpPr>
        <p:spPr>
          <a:xfrm flipH="1" rot="10800000">
            <a:off x="4749075" y="753124"/>
            <a:ext cx="95100" cy="348900"/>
          </a:xfrm>
          <a:prstGeom prst="straightConnector1">
            <a:avLst/>
          </a:prstGeom>
          <a:noFill/>
          <a:ln cap="flat" cmpd="sng" w="9525">
            <a:solidFill>
              <a:srgbClr val="CFD8DC"/>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3" name="Shape 43"/>
        <p:cNvGrpSpPr/>
        <p:nvPr/>
      </p:nvGrpSpPr>
      <p:grpSpPr>
        <a:xfrm>
          <a:off x="0" y="0"/>
          <a:ext cx="0" cy="0"/>
          <a:chOff x="0" y="0"/>
          <a:chExt cx="0" cy="0"/>
        </a:xfrm>
      </p:grpSpPr>
      <p:sp>
        <p:nvSpPr>
          <p:cNvPr id="44" name="Google Shape;44;p7"/>
          <p:cNvSpPr txBox="1"/>
          <p:nvPr>
            <p:ph type="title"/>
          </p:nvPr>
        </p:nvSpPr>
        <p:spPr>
          <a:xfrm>
            <a:off x="786150" y="410826"/>
            <a:ext cx="7571700" cy="936899"/>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7"/>
          <p:cNvSpPr txBox="1"/>
          <p:nvPr>
            <p:ph idx="1" type="body"/>
          </p:nvPr>
        </p:nvSpPr>
        <p:spPr>
          <a:xfrm>
            <a:off x="786150" y="1682266"/>
            <a:ext cx="7571700" cy="4764899"/>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46" name="Shape 46"/>
        <p:cNvGrpSpPr/>
        <p:nvPr/>
      </p:nvGrpSpPr>
      <p:grpSpPr>
        <a:xfrm>
          <a:off x="0" y="0"/>
          <a:ext cx="0" cy="0"/>
          <a:chOff x="0" y="0"/>
          <a:chExt cx="0" cy="0"/>
        </a:xfrm>
      </p:grpSpPr>
      <p:sp>
        <p:nvSpPr>
          <p:cNvPr id="47" name="Google Shape;47;p8"/>
          <p:cNvSpPr txBox="1"/>
          <p:nvPr>
            <p:ph type="title"/>
          </p:nvPr>
        </p:nvSpPr>
        <p:spPr>
          <a:xfrm>
            <a:off x="786150" y="410826"/>
            <a:ext cx="7571700" cy="936899"/>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 name="Google Shape;48;p8"/>
          <p:cNvSpPr txBox="1"/>
          <p:nvPr>
            <p:ph idx="1" type="body"/>
          </p:nvPr>
        </p:nvSpPr>
        <p:spPr>
          <a:xfrm>
            <a:off x="786150" y="1600200"/>
            <a:ext cx="2419799" cy="496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2000"/>
            </a:lvl3pPr>
            <a:lvl4pPr indent="-228600" lvl="3" marL="1828800" rtl="0">
              <a:spcBef>
                <a:spcPts val="0"/>
              </a:spcBef>
              <a:spcAft>
                <a:spcPts val="0"/>
              </a:spcAft>
              <a:buSzPts val="1400"/>
              <a:buNone/>
              <a:defRPr sz="2000"/>
            </a:lvl4pPr>
            <a:lvl5pPr indent="-228600" lvl="4" marL="2286000" rtl="0">
              <a:spcBef>
                <a:spcPts val="0"/>
              </a:spcBef>
              <a:spcAft>
                <a:spcPts val="0"/>
              </a:spcAft>
              <a:buSzPts val="1400"/>
              <a:buNone/>
              <a:defRPr sz="2000"/>
            </a:lvl5pPr>
            <a:lvl6pPr indent="-228600" lvl="5" marL="2743200" rtl="0">
              <a:spcBef>
                <a:spcPts val="0"/>
              </a:spcBef>
              <a:spcAft>
                <a:spcPts val="0"/>
              </a:spcAft>
              <a:buSzPts val="1400"/>
              <a:buNone/>
              <a:defRPr sz="2000"/>
            </a:lvl6pPr>
            <a:lvl7pPr indent="-228600" lvl="6" marL="3200400" rtl="0">
              <a:spcBef>
                <a:spcPts val="0"/>
              </a:spcBef>
              <a:spcAft>
                <a:spcPts val="0"/>
              </a:spcAft>
              <a:buSzPts val="1400"/>
              <a:buNone/>
              <a:defRPr sz="2000"/>
            </a:lvl7pPr>
            <a:lvl8pPr indent="-228600" lvl="7" marL="3657600" rtl="0">
              <a:spcBef>
                <a:spcPts val="0"/>
              </a:spcBef>
              <a:spcAft>
                <a:spcPts val="0"/>
              </a:spcAft>
              <a:buSzPts val="1400"/>
              <a:buNone/>
              <a:defRPr sz="2000"/>
            </a:lvl8pPr>
            <a:lvl9pPr indent="-228600" lvl="8" marL="4114800" rtl="0">
              <a:spcBef>
                <a:spcPts val="0"/>
              </a:spcBef>
              <a:spcAft>
                <a:spcPts val="0"/>
              </a:spcAft>
              <a:buSzPts val="1400"/>
              <a:buNone/>
              <a:defRPr sz="2000"/>
            </a:lvl9pPr>
          </a:lstStyle>
          <a:p/>
        </p:txBody>
      </p:sp>
      <p:sp>
        <p:nvSpPr>
          <p:cNvPr id="49" name="Google Shape;49;p8"/>
          <p:cNvSpPr txBox="1"/>
          <p:nvPr>
            <p:ph idx="2" type="body"/>
          </p:nvPr>
        </p:nvSpPr>
        <p:spPr>
          <a:xfrm>
            <a:off x="3329991" y="1600200"/>
            <a:ext cx="2419799" cy="496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2000"/>
            </a:lvl3pPr>
            <a:lvl4pPr indent="-228600" lvl="3" marL="1828800" rtl="0">
              <a:spcBef>
                <a:spcPts val="0"/>
              </a:spcBef>
              <a:spcAft>
                <a:spcPts val="0"/>
              </a:spcAft>
              <a:buSzPts val="1400"/>
              <a:buNone/>
              <a:defRPr sz="2000"/>
            </a:lvl4pPr>
            <a:lvl5pPr indent="-228600" lvl="4" marL="2286000" rtl="0">
              <a:spcBef>
                <a:spcPts val="0"/>
              </a:spcBef>
              <a:spcAft>
                <a:spcPts val="0"/>
              </a:spcAft>
              <a:buSzPts val="1400"/>
              <a:buNone/>
              <a:defRPr sz="2000"/>
            </a:lvl5pPr>
            <a:lvl6pPr indent="-228600" lvl="5" marL="2743200" rtl="0">
              <a:spcBef>
                <a:spcPts val="0"/>
              </a:spcBef>
              <a:spcAft>
                <a:spcPts val="0"/>
              </a:spcAft>
              <a:buSzPts val="1400"/>
              <a:buNone/>
              <a:defRPr sz="2000"/>
            </a:lvl6pPr>
            <a:lvl7pPr indent="-228600" lvl="6" marL="3200400" rtl="0">
              <a:spcBef>
                <a:spcPts val="0"/>
              </a:spcBef>
              <a:spcAft>
                <a:spcPts val="0"/>
              </a:spcAft>
              <a:buSzPts val="1400"/>
              <a:buNone/>
              <a:defRPr sz="2000"/>
            </a:lvl7pPr>
            <a:lvl8pPr indent="-228600" lvl="7" marL="3657600" rtl="0">
              <a:spcBef>
                <a:spcPts val="0"/>
              </a:spcBef>
              <a:spcAft>
                <a:spcPts val="0"/>
              </a:spcAft>
              <a:buSzPts val="1400"/>
              <a:buNone/>
              <a:defRPr sz="2000"/>
            </a:lvl8pPr>
            <a:lvl9pPr indent="-228600" lvl="8" marL="4114800" rtl="0">
              <a:spcBef>
                <a:spcPts val="0"/>
              </a:spcBef>
              <a:spcAft>
                <a:spcPts val="0"/>
              </a:spcAft>
              <a:buSzPts val="1400"/>
              <a:buNone/>
              <a:defRPr sz="2000"/>
            </a:lvl9pPr>
          </a:lstStyle>
          <a:p/>
        </p:txBody>
      </p:sp>
      <p:sp>
        <p:nvSpPr>
          <p:cNvPr id="50" name="Google Shape;50;p8"/>
          <p:cNvSpPr txBox="1"/>
          <p:nvPr>
            <p:ph idx="3" type="body"/>
          </p:nvPr>
        </p:nvSpPr>
        <p:spPr>
          <a:xfrm>
            <a:off x="5873833" y="1600200"/>
            <a:ext cx="2419799" cy="496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2000"/>
            </a:lvl3pPr>
            <a:lvl4pPr indent="-228600" lvl="3" marL="1828800" rtl="0">
              <a:spcBef>
                <a:spcPts val="0"/>
              </a:spcBef>
              <a:spcAft>
                <a:spcPts val="0"/>
              </a:spcAft>
              <a:buSzPts val="1400"/>
              <a:buNone/>
              <a:defRPr sz="2000"/>
            </a:lvl4pPr>
            <a:lvl5pPr indent="-228600" lvl="4" marL="2286000" rtl="0">
              <a:spcBef>
                <a:spcPts val="0"/>
              </a:spcBef>
              <a:spcAft>
                <a:spcPts val="0"/>
              </a:spcAft>
              <a:buSzPts val="1400"/>
              <a:buNone/>
              <a:defRPr sz="2000"/>
            </a:lvl5pPr>
            <a:lvl6pPr indent="-228600" lvl="5" marL="2743200" rtl="0">
              <a:spcBef>
                <a:spcPts val="0"/>
              </a:spcBef>
              <a:spcAft>
                <a:spcPts val="0"/>
              </a:spcAft>
              <a:buSzPts val="1400"/>
              <a:buNone/>
              <a:defRPr sz="2000"/>
            </a:lvl6pPr>
            <a:lvl7pPr indent="-228600" lvl="6" marL="3200400" rtl="0">
              <a:spcBef>
                <a:spcPts val="0"/>
              </a:spcBef>
              <a:spcAft>
                <a:spcPts val="0"/>
              </a:spcAft>
              <a:buSzPts val="1400"/>
              <a:buNone/>
              <a:defRPr sz="2000"/>
            </a:lvl7pPr>
            <a:lvl8pPr indent="-228600" lvl="7" marL="3657600" rtl="0">
              <a:spcBef>
                <a:spcPts val="0"/>
              </a:spcBef>
              <a:spcAft>
                <a:spcPts val="0"/>
              </a:spcAft>
              <a:buSzPts val="1400"/>
              <a:buNone/>
              <a:defRPr sz="2000"/>
            </a:lvl8pPr>
            <a:lvl9pPr indent="-228600" lvl="8" marL="4114800" rtl="0">
              <a:spcBef>
                <a:spcPts val="0"/>
              </a:spcBef>
              <a:spcAft>
                <a:spcPts val="0"/>
              </a:spcAft>
              <a:buSzPts val="1400"/>
              <a:buNone/>
              <a:defRPr sz="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rotWithShape="1">
          <a:blip r:embed="rId2">
            <a:alphaModFix/>
          </a:blip>
          <a:stretch>
            <a:fillRect b="0" l="0" r="0" t="0"/>
          </a:stretch>
        </a:blipFill>
      </p:bgPr>
    </p:bg>
    <p:spTree>
      <p:nvGrpSpPr>
        <p:cNvPr id="51" name="Shape 51"/>
        <p:cNvGrpSpPr/>
        <p:nvPr/>
      </p:nvGrpSpPr>
      <p:grpSpPr>
        <a:xfrm>
          <a:off x="0" y="0"/>
          <a:ext cx="0" cy="0"/>
          <a:chOff x="0" y="0"/>
          <a:chExt cx="0" cy="0"/>
        </a:xfrm>
      </p:grpSpPr>
      <p:sp>
        <p:nvSpPr>
          <p:cNvPr id="52" name="Google Shape;52;p9"/>
          <p:cNvSpPr txBox="1"/>
          <p:nvPr>
            <p:ph type="title"/>
          </p:nvPr>
        </p:nvSpPr>
        <p:spPr>
          <a:xfrm>
            <a:off x="786150" y="410826"/>
            <a:ext cx="7571700" cy="936899"/>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 complete pattern">
    <p:bg>
      <p:bgPr>
        <a:blipFill rotWithShape="1">
          <a:blip r:embed="rId2">
            <a:alphaModFix/>
          </a:blip>
          <a:stretch>
            <a:fillRect b="0" l="0" r="0" t="0"/>
          </a:stretch>
        </a:blipFill>
      </p:bgPr>
    </p:bg>
    <p:spTree>
      <p:nvGrpSpPr>
        <p:cNvPr id="53" name="Shape 53"/>
        <p:cNvGrpSpPr/>
        <p:nvPr/>
      </p:nvGrpSpPr>
      <p:grpSpPr>
        <a:xfrm>
          <a:off x="0" y="0"/>
          <a:ext cx="0" cy="0"/>
          <a:chOff x="0" y="0"/>
          <a:chExt cx="0" cy="0"/>
        </a:xfrm>
      </p:grpSpPr>
      <p:sp>
        <p:nvSpPr>
          <p:cNvPr id="54" name="Google Shape;54;p10"/>
          <p:cNvSpPr/>
          <p:nvPr/>
        </p:nvSpPr>
        <p:spPr>
          <a:xfrm>
            <a:off x="-26550" y="-19800"/>
            <a:ext cx="9197100" cy="6897600"/>
          </a:xfrm>
          <a:prstGeom prst="rect">
            <a:avLst/>
          </a:prstGeom>
          <a:solidFill>
            <a:srgbClr val="CFD8DC">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410826"/>
            <a:ext cx="7571700" cy="93689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91EA"/>
              </a:buClr>
              <a:buSzPts val="1400"/>
              <a:buFont typeface="Roboto Slab"/>
              <a:buNone/>
              <a:defRPr b="0" i="0" sz="2000" u="none" cap="none" strike="noStrike">
                <a:solidFill>
                  <a:srgbClr val="0091EA"/>
                </a:solidFill>
                <a:latin typeface="Roboto Slab"/>
                <a:ea typeface="Roboto Slab"/>
                <a:cs typeface="Roboto Slab"/>
                <a:sym typeface="Roboto Slab"/>
              </a:defRPr>
            </a:lvl1pPr>
            <a:lvl2pPr indent="0" lvl="1" marL="0" marR="0" rtl="0" algn="l">
              <a:spcBef>
                <a:spcPts val="0"/>
              </a:spcBef>
              <a:spcAft>
                <a:spcPts val="0"/>
              </a:spcAft>
              <a:buClr>
                <a:srgbClr val="0091EA"/>
              </a:buClr>
              <a:buSzPts val="1400"/>
              <a:buFont typeface="Roboto Slab"/>
              <a:buNone/>
              <a:defRPr b="0" i="0" sz="2000" u="none" cap="none" strike="noStrike">
                <a:solidFill>
                  <a:srgbClr val="0091EA"/>
                </a:solidFill>
                <a:latin typeface="Roboto Slab"/>
                <a:ea typeface="Roboto Slab"/>
                <a:cs typeface="Roboto Slab"/>
                <a:sym typeface="Roboto Slab"/>
              </a:defRPr>
            </a:lvl2pPr>
            <a:lvl3pPr indent="0" lvl="2" marL="0" marR="0" rtl="0" algn="l">
              <a:spcBef>
                <a:spcPts val="0"/>
              </a:spcBef>
              <a:spcAft>
                <a:spcPts val="0"/>
              </a:spcAft>
              <a:buClr>
                <a:srgbClr val="0091EA"/>
              </a:buClr>
              <a:buSzPts val="1400"/>
              <a:buFont typeface="Roboto Slab"/>
              <a:buNone/>
              <a:defRPr b="0" i="0" sz="2000" u="none" cap="none" strike="noStrike">
                <a:solidFill>
                  <a:srgbClr val="0091EA"/>
                </a:solidFill>
                <a:latin typeface="Roboto Slab"/>
                <a:ea typeface="Roboto Slab"/>
                <a:cs typeface="Roboto Slab"/>
                <a:sym typeface="Roboto Slab"/>
              </a:defRPr>
            </a:lvl3pPr>
            <a:lvl4pPr indent="0" lvl="3" marL="0" marR="0" rtl="0" algn="l">
              <a:spcBef>
                <a:spcPts val="0"/>
              </a:spcBef>
              <a:spcAft>
                <a:spcPts val="0"/>
              </a:spcAft>
              <a:buClr>
                <a:srgbClr val="0091EA"/>
              </a:buClr>
              <a:buSzPts val="1400"/>
              <a:buFont typeface="Roboto Slab"/>
              <a:buNone/>
              <a:defRPr b="0" i="0" sz="2000" u="none" cap="none" strike="noStrike">
                <a:solidFill>
                  <a:srgbClr val="0091EA"/>
                </a:solidFill>
                <a:latin typeface="Roboto Slab"/>
                <a:ea typeface="Roboto Slab"/>
                <a:cs typeface="Roboto Slab"/>
                <a:sym typeface="Roboto Slab"/>
              </a:defRPr>
            </a:lvl4pPr>
            <a:lvl5pPr indent="0" lvl="4" marL="0" marR="0" rtl="0" algn="l">
              <a:spcBef>
                <a:spcPts val="0"/>
              </a:spcBef>
              <a:spcAft>
                <a:spcPts val="0"/>
              </a:spcAft>
              <a:buClr>
                <a:srgbClr val="0091EA"/>
              </a:buClr>
              <a:buSzPts val="1400"/>
              <a:buFont typeface="Roboto Slab"/>
              <a:buNone/>
              <a:defRPr b="0" i="0" sz="2000" u="none" cap="none" strike="noStrike">
                <a:solidFill>
                  <a:srgbClr val="0091EA"/>
                </a:solidFill>
                <a:latin typeface="Roboto Slab"/>
                <a:ea typeface="Roboto Slab"/>
                <a:cs typeface="Roboto Slab"/>
                <a:sym typeface="Roboto Slab"/>
              </a:defRPr>
            </a:lvl5pPr>
            <a:lvl6pPr indent="0" lvl="5" marL="0" marR="0" rtl="0" algn="l">
              <a:spcBef>
                <a:spcPts val="0"/>
              </a:spcBef>
              <a:spcAft>
                <a:spcPts val="0"/>
              </a:spcAft>
              <a:buClr>
                <a:srgbClr val="0091EA"/>
              </a:buClr>
              <a:buSzPts val="1400"/>
              <a:buFont typeface="Roboto Slab"/>
              <a:buNone/>
              <a:defRPr b="0" i="0" sz="2000" u="none" cap="none" strike="noStrike">
                <a:solidFill>
                  <a:srgbClr val="0091EA"/>
                </a:solidFill>
                <a:latin typeface="Roboto Slab"/>
                <a:ea typeface="Roboto Slab"/>
                <a:cs typeface="Roboto Slab"/>
                <a:sym typeface="Roboto Slab"/>
              </a:defRPr>
            </a:lvl6pPr>
            <a:lvl7pPr indent="0" lvl="6" marL="0" marR="0" rtl="0" algn="l">
              <a:spcBef>
                <a:spcPts val="0"/>
              </a:spcBef>
              <a:spcAft>
                <a:spcPts val="0"/>
              </a:spcAft>
              <a:buClr>
                <a:srgbClr val="0091EA"/>
              </a:buClr>
              <a:buSzPts val="1400"/>
              <a:buFont typeface="Roboto Slab"/>
              <a:buNone/>
              <a:defRPr b="0" i="0" sz="2000" u="none" cap="none" strike="noStrike">
                <a:solidFill>
                  <a:srgbClr val="0091EA"/>
                </a:solidFill>
                <a:latin typeface="Roboto Slab"/>
                <a:ea typeface="Roboto Slab"/>
                <a:cs typeface="Roboto Slab"/>
                <a:sym typeface="Roboto Slab"/>
              </a:defRPr>
            </a:lvl7pPr>
            <a:lvl8pPr indent="0" lvl="7" marL="0" marR="0" rtl="0" algn="l">
              <a:spcBef>
                <a:spcPts val="0"/>
              </a:spcBef>
              <a:spcAft>
                <a:spcPts val="0"/>
              </a:spcAft>
              <a:buClr>
                <a:srgbClr val="0091EA"/>
              </a:buClr>
              <a:buSzPts val="1400"/>
              <a:buFont typeface="Roboto Slab"/>
              <a:buNone/>
              <a:defRPr b="0" i="0" sz="2000" u="none" cap="none" strike="noStrike">
                <a:solidFill>
                  <a:srgbClr val="0091EA"/>
                </a:solidFill>
                <a:latin typeface="Roboto Slab"/>
                <a:ea typeface="Roboto Slab"/>
                <a:cs typeface="Roboto Slab"/>
                <a:sym typeface="Roboto Slab"/>
              </a:defRPr>
            </a:lvl8pPr>
            <a:lvl9pPr indent="0" lvl="8" marL="0" marR="0" rtl="0" algn="l">
              <a:spcBef>
                <a:spcPts val="0"/>
              </a:spcBef>
              <a:spcAft>
                <a:spcPts val="0"/>
              </a:spcAft>
              <a:buClr>
                <a:srgbClr val="0091EA"/>
              </a:buClr>
              <a:buSzPts val="1400"/>
              <a:buFont typeface="Roboto Slab"/>
              <a:buNone/>
              <a:defRPr b="0" i="0" sz="2000" u="none" cap="none" strike="noStrike">
                <a:solidFill>
                  <a:srgbClr val="0091EA"/>
                </a:solidFill>
                <a:latin typeface="Roboto Slab"/>
                <a:ea typeface="Roboto Slab"/>
                <a:cs typeface="Roboto Slab"/>
                <a:sym typeface="Roboto Slab"/>
              </a:defRPr>
            </a:lvl9pPr>
          </a:lstStyle>
          <a:p/>
        </p:txBody>
      </p:sp>
      <p:sp>
        <p:nvSpPr>
          <p:cNvPr id="7" name="Google Shape;7;p1"/>
          <p:cNvSpPr txBox="1"/>
          <p:nvPr>
            <p:ph idx="1" type="body"/>
          </p:nvPr>
        </p:nvSpPr>
        <p:spPr>
          <a:xfrm>
            <a:off x="786150" y="1682266"/>
            <a:ext cx="7571700" cy="4764899"/>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rgbClr val="CFD8DC"/>
              </a:buClr>
              <a:buSzPts val="1400"/>
              <a:buFont typeface="Source Sans Pro"/>
              <a:buChar char="◎"/>
              <a:defRPr b="0" i="0" sz="3000" u="none" cap="none" strike="noStrike">
                <a:solidFill>
                  <a:srgbClr val="263238"/>
                </a:solidFill>
                <a:latin typeface="Source Sans Pro"/>
                <a:ea typeface="Source Sans Pro"/>
                <a:cs typeface="Source Sans Pro"/>
                <a:sym typeface="Source Sans Pro"/>
              </a:defRPr>
            </a:lvl1pPr>
            <a:lvl2pPr indent="-317500" lvl="1" marL="914400" marR="0" rtl="0" algn="l">
              <a:lnSpc>
                <a:spcPct val="100000"/>
              </a:lnSpc>
              <a:spcBef>
                <a:spcPts val="480"/>
              </a:spcBef>
              <a:spcAft>
                <a:spcPts val="0"/>
              </a:spcAft>
              <a:buClr>
                <a:srgbClr val="CFD8DC"/>
              </a:buClr>
              <a:buSzPts val="1400"/>
              <a:buFont typeface="Source Sans Pro"/>
              <a:buChar char="○"/>
              <a:defRPr b="0" i="0" sz="2400" u="none" cap="none" strike="noStrike">
                <a:solidFill>
                  <a:srgbClr val="263238"/>
                </a:solidFill>
                <a:latin typeface="Source Sans Pro"/>
                <a:ea typeface="Source Sans Pro"/>
                <a:cs typeface="Source Sans Pro"/>
                <a:sym typeface="Source Sans Pro"/>
              </a:defRPr>
            </a:lvl2pPr>
            <a:lvl3pPr indent="-317500" lvl="2" marL="1371600" marR="0" rtl="0" algn="l">
              <a:lnSpc>
                <a:spcPct val="100000"/>
              </a:lnSpc>
              <a:spcBef>
                <a:spcPts val="480"/>
              </a:spcBef>
              <a:spcAft>
                <a:spcPts val="0"/>
              </a:spcAft>
              <a:buClr>
                <a:srgbClr val="CFD8DC"/>
              </a:buClr>
              <a:buSzPts val="1400"/>
              <a:buFont typeface="Source Sans Pro"/>
              <a:buChar char="◉"/>
              <a:defRPr b="0" i="0" sz="2400" u="none" cap="none" strike="noStrike">
                <a:solidFill>
                  <a:srgbClr val="263238"/>
                </a:solidFill>
                <a:latin typeface="Source Sans Pro"/>
                <a:ea typeface="Source Sans Pro"/>
                <a:cs typeface="Source Sans Pro"/>
                <a:sym typeface="Source Sans Pro"/>
              </a:defRPr>
            </a:lvl3pPr>
            <a:lvl4pPr indent="-228600" lvl="3" marL="1828800" marR="0" rtl="0" algn="l">
              <a:lnSpc>
                <a:spcPct val="100000"/>
              </a:lnSpc>
              <a:spcBef>
                <a:spcPts val="360"/>
              </a:spcBef>
              <a:spcAft>
                <a:spcPts val="0"/>
              </a:spcAft>
              <a:buClr>
                <a:srgbClr val="CFD8DC"/>
              </a:buClr>
              <a:buSzPts val="1400"/>
              <a:buFont typeface="Source Sans Pro"/>
              <a:buNone/>
              <a:defRPr b="0" i="0" sz="1800" u="none" cap="none" strike="noStrike">
                <a:solidFill>
                  <a:srgbClr val="263238"/>
                </a:solidFill>
                <a:latin typeface="Source Sans Pro"/>
                <a:ea typeface="Source Sans Pro"/>
                <a:cs typeface="Source Sans Pro"/>
                <a:sym typeface="Source Sans Pro"/>
              </a:defRPr>
            </a:lvl4pPr>
            <a:lvl5pPr indent="-228600" lvl="4" marL="2286000" marR="0" rtl="0" algn="l">
              <a:lnSpc>
                <a:spcPct val="100000"/>
              </a:lnSpc>
              <a:spcBef>
                <a:spcPts val="360"/>
              </a:spcBef>
              <a:spcAft>
                <a:spcPts val="0"/>
              </a:spcAft>
              <a:buClr>
                <a:srgbClr val="CFD8DC"/>
              </a:buClr>
              <a:buSzPts val="1400"/>
              <a:buFont typeface="Source Sans Pro"/>
              <a:buNone/>
              <a:defRPr b="0" i="0" sz="1800" u="none" cap="none" strike="noStrike">
                <a:solidFill>
                  <a:srgbClr val="263238"/>
                </a:solidFill>
                <a:latin typeface="Source Sans Pro"/>
                <a:ea typeface="Source Sans Pro"/>
                <a:cs typeface="Source Sans Pro"/>
                <a:sym typeface="Source Sans Pro"/>
              </a:defRPr>
            </a:lvl5pPr>
            <a:lvl6pPr indent="-228600" lvl="5" marL="2743200" marR="0" rtl="0" algn="l">
              <a:lnSpc>
                <a:spcPct val="100000"/>
              </a:lnSpc>
              <a:spcBef>
                <a:spcPts val="360"/>
              </a:spcBef>
              <a:spcAft>
                <a:spcPts val="0"/>
              </a:spcAft>
              <a:buClr>
                <a:srgbClr val="CFD8DC"/>
              </a:buClr>
              <a:buSzPts val="1400"/>
              <a:buFont typeface="Source Sans Pro"/>
              <a:buNone/>
              <a:defRPr b="0" i="0" sz="1800" u="none" cap="none" strike="noStrike">
                <a:solidFill>
                  <a:srgbClr val="263238"/>
                </a:solidFill>
                <a:latin typeface="Source Sans Pro"/>
                <a:ea typeface="Source Sans Pro"/>
                <a:cs typeface="Source Sans Pro"/>
                <a:sym typeface="Source Sans Pro"/>
              </a:defRPr>
            </a:lvl6pPr>
            <a:lvl7pPr indent="-228600" lvl="6" marL="3200400" marR="0" rtl="0" algn="l">
              <a:lnSpc>
                <a:spcPct val="100000"/>
              </a:lnSpc>
              <a:spcBef>
                <a:spcPts val="360"/>
              </a:spcBef>
              <a:spcAft>
                <a:spcPts val="0"/>
              </a:spcAft>
              <a:buClr>
                <a:srgbClr val="CFD8DC"/>
              </a:buClr>
              <a:buSzPts val="1400"/>
              <a:buFont typeface="Source Sans Pro"/>
              <a:buNone/>
              <a:defRPr b="0" i="0" sz="1800" u="none" cap="none" strike="noStrike">
                <a:solidFill>
                  <a:srgbClr val="263238"/>
                </a:solidFill>
                <a:latin typeface="Source Sans Pro"/>
                <a:ea typeface="Source Sans Pro"/>
                <a:cs typeface="Source Sans Pro"/>
                <a:sym typeface="Source Sans Pro"/>
              </a:defRPr>
            </a:lvl7pPr>
            <a:lvl8pPr indent="-228600" lvl="7" marL="3657600" marR="0" rtl="0" algn="l">
              <a:lnSpc>
                <a:spcPct val="100000"/>
              </a:lnSpc>
              <a:spcBef>
                <a:spcPts val="360"/>
              </a:spcBef>
              <a:spcAft>
                <a:spcPts val="0"/>
              </a:spcAft>
              <a:buClr>
                <a:srgbClr val="CFD8DC"/>
              </a:buClr>
              <a:buSzPts val="1400"/>
              <a:buFont typeface="Source Sans Pro"/>
              <a:buNone/>
              <a:defRPr b="0" i="0" sz="1800" u="none" cap="none" strike="noStrike">
                <a:solidFill>
                  <a:srgbClr val="263238"/>
                </a:solidFill>
                <a:latin typeface="Source Sans Pro"/>
                <a:ea typeface="Source Sans Pro"/>
                <a:cs typeface="Source Sans Pro"/>
                <a:sym typeface="Source Sans Pro"/>
              </a:defRPr>
            </a:lvl8pPr>
            <a:lvl9pPr indent="-228600" lvl="8" marL="4114800" marR="0" rtl="0" algn="l">
              <a:lnSpc>
                <a:spcPct val="100000"/>
              </a:lnSpc>
              <a:spcBef>
                <a:spcPts val="360"/>
              </a:spcBef>
              <a:spcAft>
                <a:spcPts val="0"/>
              </a:spcAft>
              <a:buClr>
                <a:srgbClr val="CFD8DC"/>
              </a:buClr>
              <a:buSzPts val="1400"/>
              <a:buFont typeface="Source Sans Pro"/>
              <a:buNone/>
              <a:defRPr b="0" i="0" sz="1800" u="none" cap="none" strike="noStrike">
                <a:solidFill>
                  <a:srgbClr val="263238"/>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25.png"/><Relationship Id="rId7"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arxiv.org/abs/1905.02249" TargetMode="External"/><Relationship Id="rId4" Type="http://schemas.openxmlformats.org/officeDocument/2006/relationships/hyperlink" Target="https://arxiv.org/abs/1807.0665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2"/>
          <p:cNvSpPr txBox="1"/>
          <p:nvPr>
            <p:ph idx="4294967295" type="ctrTitle"/>
          </p:nvPr>
        </p:nvSpPr>
        <p:spPr>
          <a:xfrm>
            <a:off x="112200" y="327950"/>
            <a:ext cx="8919600" cy="86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Who wants to win more at Kaggle?</a:t>
            </a:r>
            <a:endParaRPr b="1" sz="3600"/>
          </a:p>
        </p:txBody>
      </p:sp>
      <p:pic>
        <p:nvPicPr>
          <p:cNvPr id="62" name="Google Shape;62;p12"/>
          <p:cNvPicPr preferRelativeResize="0"/>
          <p:nvPr/>
        </p:nvPicPr>
        <p:blipFill>
          <a:blip r:embed="rId3">
            <a:alphaModFix/>
          </a:blip>
          <a:stretch>
            <a:fillRect/>
          </a:stretch>
        </p:blipFill>
        <p:spPr>
          <a:xfrm>
            <a:off x="204100" y="1500600"/>
            <a:ext cx="6115700" cy="5260000"/>
          </a:xfrm>
          <a:prstGeom prst="rect">
            <a:avLst/>
          </a:prstGeom>
          <a:noFill/>
          <a:ln>
            <a:noFill/>
          </a:ln>
        </p:spPr>
      </p:pic>
      <p:sp>
        <p:nvSpPr>
          <p:cNvPr id="63" name="Google Shape;63;p12"/>
          <p:cNvSpPr txBox="1"/>
          <p:nvPr/>
        </p:nvSpPr>
        <p:spPr>
          <a:xfrm>
            <a:off x="2433525" y="5181225"/>
            <a:ext cx="12240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FF0000"/>
                </a:solidFill>
                <a:latin typeface="Source Sans Pro"/>
                <a:ea typeface="Source Sans Pro"/>
                <a:cs typeface="Source Sans Pro"/>
                <a:sym typeface="Source Sans Pro"/>
              </a:rPr>
              <a:t>labeled</a:t>
            </a:r>
            <a:endParaRPr/>
          </a:p>
        </p:txBody>
      </p:sp>
      <p:sp>
        <p:nvSpPr>
          <p:cNvPr id="64" name="Google Shape;64;p12"/>
          <p:cNvSpPr txBox="1"/>
          <p:nvPr/>
        </p:nvSpPr>
        <p:spPr>
          <a:xfrm>
            <a:off x="4948125" y="1292250"/>
            <a:ext cx="3630300" cy="1676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Being able to train an algorithm using unlabeled test data -&gt; more winning at Kaggle!</a:t>
            </a:r>
            <a:endParaRPr sz="2400">
              <a:latin typeface="Source Sans Pro"/>
              <a:ea typeface="Source Sans Pro"/>
              <a:cs typeface="Source Sans Pro"/>
              <a:sym typeface="Source Sans Pro"/>
            </a:endParaRPr>
          </a:p>
        </p:txBody>
      </p:sp>
      <p:sp>
        <p:nvSpPr>
          <p:cNvPr id="65" name="Google Shape;65;p12"/>
          <p:cNvSpPr txBox="1"/>
          <p:nvPr/>
        </p:nvSpPr>
        <p:spPr>
          <a:xfrm>
            <a:off x="2433525" y="4660525"/>
            <a:ext cx="12240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Source Sans Pro"/>
                <a:ea typeface="Source Sans Pro"/>
                <a:cs typeface="Source Sans Pro"/>
                <a:sym typeface="Source Sans Pro"/>
              </a:rPr>
              <a:t>unlabeled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Philosophical crisis</a:t>
            </a:r>
            <a:endParaRPr b="1" sz="3600"/>
          </a:p>
        </p:txBody>
      </p:sp>
      <p:sp>
        <p:nvSpPr>
          <p:cNvPr id="188" name="Google Shape;188;p21"/>
          <p:cNvSpPr txBox="1"/>
          <p:nvPr/>
        </p:nvSpPr>
        <p:spPr>
          <a:xfrm>
            <a:off x="4092200" y="800200"/>
            <a:ext cx="5051700" cy="48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Is it possible to build a classifier that is made entirely of discriminative (encoder) components without any generative components?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For image data, defining spatial augmentations can be done intuitively. But other augmentations (a fat pen vs a thin pen) are not intuitive or applied to each pixel uniformly in the way that shearing, rotations and translations are. And how do you define augmentations for tabular data??</a:t>
            </a:r>
            <a:endParaRPr sz="2400">
              <a:solidFill>
                <a:schemeClr val="dk1"/>
              </a:solidFill>
            </a:endParaRPr>
          </a:p>
        </p:txBody>
      </p:sp>
      <p:sp>
        <p:nvSpPr>
          <p:cNvPr id="189" name="Google Shape;189;p21"/>
          <p:cNvSpPr/>
          <p:nvPr/>
        </p:nvSpPr>
        <p:spPr>
          <a:xfrm flipH="1" rot="10800000">
            <a:off x="520575" y="3085813"/>
            <a:ext cx="1017000" cy="9108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1"/>
          <p:cNvPicPr preferRelativeResize="0"/>
          <p:nvPr/>
        </p:nvPicPr>
        <p:blipFill>
          <a:blip r:embed="rId3">
            <a:alphaModFix/>
          </a:blip>
          <a:stretch>
            <a:fillRect/>
          </a:stretch>
        </p:blipFill>
        <p:spPr>
          <a:xfrm>
            <a:off x="506950" y="1715513"/>
            <a:ext cx="1044250" cy="1057812"/>
          </a:xfrm>
          <a:prstGeom prst="rect">
            <a:avLst/>
          </a:prstGeom>
          <a:noFill/>
          <a:ln>
            <a:noFill/>
          </a:ln>
        </p:spPr>
      </p:pic>
      <p:pic>
        <p:nvPicPr>
          <p:cNvPr id="191" name="Google Shape;191;p21"/>
          <p:cNvPicPr preferRelativeResize="0"/>
          <p:nvPr/>
        </p:nvPicPr>
        <p:blipFill>
          <a:blip r:embed="rId4">
            <a:alphaModFix/>
          </a:blip>
          <a:stretch>
            <a:fillRect/>
          </a:stretch>
        </p:blipFill>
        <p:spPr>
          <a:xfrm>
            <a:off x="1658350" y="1708725"/>
            <a:ext cx="1044250" cy="1071374"/>
          </a:xfrm>
          <a:prstGeom prst="rect">
            <a:avLst/>
          </a:prstGeom>
          <a:noFill/>
          <a:ln>
            <a:noFill/>
          </a:ln>
        </p:spPr>
      </p:pic>
      <p:sp>
        <p:nvSpPr>
          <p:cNvPr id="192" name="Google Shape;192;p21"/>
          <p:cNvSpPr/>
          <p:nvPr/>
        </p:nvSpPr>
        <p:spPr>
          <a:xfrm flipH="1" rot="10800000">
            <a:off x="1671975" y="3085813"/>
            <a:ext cx="1017000" cy="9108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flipH="1" rot="10800000">
            <a:off x="2823375" y="3085813"/>
            <a:ext cx="1017000" cy="9108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txBox="1"/>
          <p:nvPr/>
        </p:nvSpPr>
        <p:spPr>
          <a:xfrm>
            <a:off x="805875" y="1119238"/>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i</a:t>
            </a:r>
            <a:endParaRPr b="1" baseline="-25000" sz="2400">
              <a:latin typeface="Source Sans Pro"/>
              <a:ea typeface="Source Sans Pro"/>
              <a:cs typeface="Source Sans Pro"/>
              <a:sym typeface="Source Sans Pro"/>
            </a:endParaRPr>
          </a:p>
        </p:txBody>
      </p:sp>
      <p:sp>
        <p:nvSpPr>
          <p:cNvPr id="195" name="Google Shape;195;p21"/>
          <p:cNvSpPr txBox="1"/>
          <p:nvPr/>
        </p:nvSpPr>
        <p:spPr>
          <a:xfrm>
            <a:off x="1807813" y="1119238"/>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j</a:t>
            </a:r>
            <a:endParaRPr b="1" baseline="-25000" sz="2400">
              <a:latin typeface="Source Sans Pro"/>
              <a:ea typeface="Source Sans Pro"/>
              <a:cs typeface="Source Sans Pro"/>
              <a:sym typeface="Source Sans Pro"/>
            </a:endParaRPr>
          </a:p>
        </p:txBody>
      </p:sp>
      <p:sp>
        <p:nvSpPr>
          <p:cNvPr id="196" name="Google Shape;196;p21"/>
          <p:cNvSpPr txBox="1"/>
          <p:nvPr/>
        </p:nvSpPr>
        <p:spPr>
          <a:xfrm>
            <a:off x="2809775" y="1119250"/>
            <a:ext cx="12012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Aug(X</a:t>
            </a:r>
            <a:r>
              <a:rPr b="1" baseline="-25000" lang="en" sz="2400">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baseline="-25000" sz="2400">
              <a:latin typeface="Source Sans Pro"/>
              <a:ea typeface="Source Sans Pro"/>
              <a:cs typeface="Source Sans Pro"/>
              <a:sym typeface="Source Sans Pro"/>
            </a:endParaRPr>
          </a:p>
        </p:txBody>
      </p:sp>
      <p:pic>
        <p:nvPicPr>
          <p:cNvPr id="197" name="Google Shape;197;p21"/>
          <p:cNvPicPr preferRelativeResize="0"/>
          <p:nvPr/>
        </p:nvPicPr>
        <p:blipFill>
          <a:blip r:embed="rId3">
            <a:alphaModFix/>
          </a:blip>
          <a:stretch>
            <a:fillRect/>
          </a:stretch>
        </p:blipFill>
        <p:spPr>
          <a:xfrm rot="-900000">
            <a:off x="2928850" y="1825837"/>
            <a:ext cx="1044250" cy="1057812"/>
          </a:xfrm>
          <a:prstGeom prst="rect">
            <a:avLst/>
          </a:prstGeom>
          <a:noFill/>
          <a:ln>
            <a:noFill/>
          </a:ln>
        </p:spPr>
      </p:pic>
      <p:sp>
        <p:nvSpPr>
          <p:cNvPr id="198" name="Google Shape;198;p21"/>
          <p:cNvSpPr/>
          <p:nvPr/>
        </p:nvSpPr>
        <p:spPr>
          <a:xfrm>
            <a:off x="984375" y="4070325"/>
            <a:ext cx="894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3287175" y="4070325"/>
            <a:ext cx="89400" cy="464400"/>
          </a:xfrm>
          <a:prstGeom prst="rect">
            <a:avLst/>
          </a:prstGeom>
          <a:solidFill>
            <a:srgbClr val="FF59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2146538" y="4070325"/>
            <a:ext cx="89400" cy="464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nvSpPr>
        <p:spPr>
          <a:xfrm>
            <a:off x="150925" y="4070325"/>
            <a:ext cx="9444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280675" y="44245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Augmentation as a variational step in the latent space</a:t>
            </a:r>
            <a:endParaRPr b="1" sz="3600"/>
          </a:p>
        </p:txBody>
      </p:sp>
      <p:sp>
        <p:nvSpPr>
          <p:cNvPr id="207" name="Google Shape;207;p22"/>
          <p:cNvSpPr/>
          <p:nvPr/>
        </p:nvSpPr>
        <p:spPr>
          <a:xfrm flipH="1" rot="10800000">
            <a:off x="650325" y="4542188"/>
            <a:ext cx="1017000" cy="9108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22"/>
          <p:cNvPicPr preferRelativeResize="0"/>
          <p:nvPr/>
        </p:nvPicPr>
        <p:blipFill>
          <a:blip r:embed="rId3">
            <a:alphaModFix/>
          </a:blip>
          <a:stretch>
            <a:fillRect/>
          </a:stretch>
        </p:blipFill>
        <p:spPr>
          <a:xfrm>
            <a:off x="636700" y="3171888"/>
            <a:ext cx="1044250" cy="1057812"/>
          </a:xfrm>
          <a:prstGeom prst="rect">
            <a:avLst/>
          </a:prstGeom>
          <a:noFill/>
          <a:ln>
            <a:noFill/>
          </a:ln>
        </p:spPr>
      </p:pic>
      <p:sp>
        <p:nvSpPr>
          <p:cNvPr id="209" name="Google Shape;209;p22"/>
          <p:cNvSpPr txBox="1"/>
          <p:nvPr/>
        </p:nvSpPr>
        <p:spPr>
          <a:xfrm>
            <a:off x="935625" y="2575613"/>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i</a:t>
            </a:r>
            <a:endParaRPr b="1" baseline="-25000" sz="2400">
              <a:latin typeface="Source Sans Pro"/>
              <a:ea typeface="Source Sans Pro"/>
              <a:cs typeface="Source Sans Pro"/>
              <a:sym typeface="Source Sans Pro"/>
            </a:endParaRPr>
          </a:p>
        </p:txBody>
      </p:sp>
      <p:sp>
        <p:nvSpPr>
          <p:cNvPr id="210" name="Google Shape;210;p22"/>
          <p:cNvSpPr/>
          <p:nvPr/>
        </p:nvSpPr>
        <p:spPr>
          <a:xfrm>
            <a:off x="1114125" y="5526700"/>
            <a:ext cx="894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txBox="1"/>
          <p:nvPr/>
        </p:nvSpPr>
        <p:spPr>
          <a:xfrm>
            <a:off x="280675" y="5526700"/>
            <a:ext cx="9228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a:p>
        </p:txBody>
      </p:sp>
      <p:sp>
        <p:nvSpPr>
          <p:cNvPr id="212" name="Google Shape;212;p22"/>
          <p:cNvSpPr txBox="1"/>
          <p:nvPr/>
        </p:nvSpPr>
        <p:spPr>
          <a:xfrm>
            <a:off x="327900" y="1379350"/>
            <a:ext cx="8488200" cy="11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If we have a nice, information-theoretically efficient encoder, E, then we can think of augmentations as resulting in a small step away from </a:t>
            </a:r>
            <a:r>
              <a:rPr lang="en" sz="2400">
                <a:solidFill>
                  <a:schemeClr val="dk1"/>
                </a:solidFill>
              </a:rPr>
              <a:t>𝝻</a:t>
            </a:r>
            <a:r>
              <a:rPr lang="en" sz="2400">
                <a:solidFill>
                  <a:schemeClr val="dk1"/>
                </a:solidFill>
              </a:rPr>
              <a:t> = E(X) in the latent space.</a:t>
            </a:r>
            <a:endParaRPr sz="2400"/>
          </a:p>
        </p:txBody>
      </p:sp>
      <p:sp>
        <p:nvSpPr>
          <p:cNvPr id="213" name="Google Shape;213;p22"/>
          <p:cNvSpPr txBox="1"/>
          <p:nvPr/>
        </p:nvSpPr>
        <p:spPr>
          <a:xfrm>
            <a:off x="4929200" y="2764175"/>
            <a:ext cx="3732600" cy="30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This sounds like a variational formulation!</a:t>
            </a:r>
            <a:endParaRPr sz="2400"/>
          </a:p>
        </p:txBody>
      </p:sp>
      <p:pic>
        <p:nvPicPr>
          <p:cNvPr id="214" name="Google Shape;214;p22"/>
          <p:cNvPicPr preferRelativeResize="0"/>
          <p:nvPr/>
        </p:nvPicPr>
        <p:blipFill rotWithShape="1">
          <a:blip r:embed="rId4">
            <a:alphaModFix/>
          </a:blip>
          <a:srcRect b="0" l="0" r="0" t="0"/>
          <a:stretch/>
        </p:blipFill>
        <p:spPr>
          <a:xfrm>
            <a:off x="2363863" y="3178663"/>
            <a:ext cx="1044250" cy="1044250"/>
          </a:xfrm>
          <a:prstGeom prst="rect">
            <a:avLst/>
          </a:prstGeom>
          <a:noFill/>
          <a:ln>
            <a:noFill/>
          </a:ln>
        </p:spPr>
      </p:pic>
      <p:sp>
        <p:nvSpPr>
          <p:cNvPr id="215" name="Google Shape;215;p22"/>
          <p:cNvSpPr/>
          <p:nvPr/>
        </p:nvSpPr>
        <p:spPr>
          <a:xfrm flipH="1" rot="10800000">
            <a:off x="2377500" y="4542188"/>
            <a:ext cx="1017000" cy="9108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txBox="1"/>
          <p:nvPr/>
        </p:nvSpPr>
        <p:spPr>
          <a:xfrm>
            <a:off x="3050200" y="5526700"/>
            <a:ext cx="39849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j</a:t>
            </a:r>
            <a:r>
              <a:rPr b="1" lang="en" sz="2400">
                <a:solidFill>
                  <a:schemeClr val="dk1"/>
                </a:solidFill>
                <a:latin typeface="Source Sans Pro"/>
                <a:ea typeface="Source Sans Pro"/>
                <a:cs typeface="Source Sans Pro"/>
                <a:sym typeface="Source Sans Pro"/>
              </a:rPr>
              <a:t>) ~ </a:t>
            </a: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N(𝝁</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𝞂</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a:p>
        </p:txBody>
      </p:sp>
      <p:sp>
        <p:nvSpPr>
          <p:cNvPr id="217" name="Google Shape;217;p22"/>
          <p:cNvSpPr/>
          <p:nvPr/>
        </p:nvSpPr>
        <p:spPr>
          <a:xfrm>
            <a:off x="2841300" y="5526700"/>
            <a:ext cx="89400" cy="464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txBox="1"/>
          <p:nvPr/>
        </p:nvSpPr>
        <p:spPr>
          <a:xfrm>
            <a:off x="2662788" y="2582450"/>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j</a:t>
            </a:r>
            <a:endParaRPr b="1" baseline="-25000" sz="2400">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280675" y="329875"/>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Contrastive loss does not play nicely with variational methods</a:t>
            </a:r>
            <a:endParaRPr b="1" sz="3600"/>
          </a:p>
        </p:txBody>
      </p:sp>
      <p:sp>
        <p:nvSpPr>
          <p:cNvPr id="224" name="Google Shape;224;p23"/>
          <p:cNvSpPr txBox="1"/>
          <p:nvPr/>
        </p:nvSpPr>
        <p:spPr>
          <a:xfrm>
            <a:off x="353650" y="1437075"/>
            <a:ext cx="8609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The contrastive loss enforces a length scale set by the margin, m. </a:t>
            </a:r>
            <a:endParaRPr sz="2400">
              <a:solidFill>
                <a:schemeClr val="dk1"/>
              </a:solidFill>
            </a:endParaRPr>
          </a:p>
        </p:txBody>
      </p:sp>
      <p:pic>
        <p:nvPicPr>
          <p:cNvPr id="225" name="Google Shape;225;p23"/>
          <p:cNvPicPr preferRelativeResize="0"/>
          <p:nvPr/>
        </p:nvPicPr>
        <p:blipFill>
          <a:blip r:embed="rId3">
            <a:alphaModFix/>
          </a:blip>
          <a:stretch>
            <a:fillRect/>
          </a:stretch>
        </p:blipFill>
        <p:spPr>
          <a:xfrm>
            <a:off x="461900" y="2307085"/>
            <a:ext cx="7600950" cy="723900"/>
          </a:xfrm>
          <a:prstGeom prst="rect">
            <a:avLst/>
          </a:prstGeom>
          <a:noFill/>
          <a:ln>
            <a:noFill/>
          </a:ln>
        </p:spPr>
      </p:pic>
      <p:sp>
        <p:nvSpPr>
          <p:cNvPr id="226" name="Google Shape;226;p23"/>
          <p:cNvSpPr txBox="1"/>
          <p:nvPr/>
        </p:nvSpPr>
        <p:spPr>
          <a:xfrm>
            <a:off x="461900" y="3318375"/>
            <a:ext cx="7949400" cy="11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t=0 if </a:t>
            </a:r>
            <a:r>
              <a:rPr lang="en" sz="2400">
                <a:solidFill>
                  <a:schemeClr val="dk1"/>
                </a:solidFill>
                <a:latin typeface="Source Sans Pro"/>
                <a:ea typeface="Source Sans Pro"/>
                <a:cs typeface="Source Sans Pro"/>
                <a:sym typeface="Source Sans Pro"/>
              </a:rPr>
              <a:t>𝜇</a:t>
            </a:r>
            <a:r>
              <a:rPr baseline="-25000" lang="en" sz="2400">
                <a:solidFill>
                  <a:schemeClr val="dk1"/>
                </a:solidFill>
                <a:latin typeface="Source Sans Pro"/>
                <a:ea typeface="Source Sans Pro"/>
                <a:cs typeface="Source Sans Pro"/>
                <a:sym typeface="Source Sans Pro"/>
              </a:rPr>
              <a:t>i </a:t>
            </a:r>
            <a:r>
              <a:rPr lang="en" sz="2400">
                <a:latin typeface="Source Sans Pro"/>
                <a:ea typeface="Source Sans Pro"/>
                <a:cs typeface="Source Sans Pro"/>
                <a:sym typeface="Source Sans Pro"/>
              </a:rPr>
              <a:t>and 𝜇</a:t>
            </a:r>
            <a:r>
              <a:rPr baseline="-25000" lang="en" sz="2400">
                <a:latin typeface="Source Sans Pro"/>
                <a:ea typeface="Source Sans Pro"/>
                <a:cs typeface="Source Sans Pro"/>
                <a:sym typeface="Source Sans Pro"/>
              </a:rPr>
              <a:t>j</a:t>
            </a:r>
            <a:r>
              <a:rPr baseline="-25000" lang="en" sz="2400">
                <a:latin typeface="Source Sans Pro"/>
                <a:ea typeface="Source Sans Pro"/>
                <a:cs typeface="Source Sans Pro"/>
                <a:sym typeface="Source Sans Pro"/>
              </a:rPr>
              <a:t> </a:t>
            </a:r>
            <a:r>
              <a:rPr lang="en" sz="2400">
                <a:solidFill>
                  <a:schemeClr val="dk1"/>
                </a:solidFill>
                <a:latin typeface="Source Sans Pro"/>
                <a:ea typeface="Source Sans Pro"/>
                <a:cs typeface="Source Sans Pro"/>
                <a:sym typeface="Source Sans Pro"/>
              </a:rPr>
              <a:t>are meant to represent the same item</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t=1 if 𝜇</a:t>
            </a:r>
            <a:r>
              <a:rPr baseline="-25000" lang="en" sz="2400">
                <a:solidFill>
                  <a:schemeClr val="dk1"/>
                </a:solidFill>
                <a:latin typeface="Source Sans Pro"/>
                <a:ea typeface="Source Sans Pro"/>
                <a:cs typeface="Source Sans Pro"/>
                <a:sym typeface="Source Sans Pro"/>
              </a:rPr>
              <a:t>i </a:t>
            </a:r>
            <a:r>
              <a:rPr lang="en" sz="2400">
                <a:solidFill>
                  <a:schemeClr val="dk1"/>
                </a:solidFill>
                <a:latin typeface="Source Sans Pro"/>
                <a:ea typeface="Source Sans Pro"/>
                <a:cs typeface="Source Sans Pro"/>
                <a:sym typeface="Source Sans Pro"/>
              </a:rPr>
              <a:t>and 𝜇</a:t>
            </a:r>
            <a:r>
              <a:rPr baseline="-25000" lang="en" sz="2400">
                <a:solidFill>
                  <a:schemeClr val="dk1"/>
                </a:solidFill>
                <a:latin typeface="Source Sans Pro"/>
                <a:ea typeface="Source Sans Pro"/>
                <a:cs typeface="Source Sans Pro"/>
                <a:sym typeface="Source Sans Pro"/>
              </a:rPr>
              <a:t>j </a:t>
            </a:r>
            <a:r>
              <a:rPr lang="en" sz="2400">
                <a:solidFill>
                  <a:schemeClr val="dk1"/>
                </a:solidFill>
                <a:latin typeface="Source Sans Pro"/>
                <a:ea typeface="Source Sans Pro"/>
                <a:cs typeface="Source Sans Pro"/>
                <a:sym typeface="Source Sans Pro"/>
              </a:rPr>
              <a:t>are not meant to represent the same item</a:t>
            </a:r>
            <a:endParaRPr baseline="-25000" sz="2400">
              <a:latin typeface="Source Sans Pro"/>
              <a:ea typeface="Source Sans Pro"/>
              <a:cs typeface="Source Sans Pro"/>
              <a:sym typeface="Source Sans Pro"/>
            </a:endParaRPr>
          </a:p>
        </p:txBody>
      </p:sp>
      <p:pic>
        <p:nvPicPr>
          <p:cNvPr id="227" name="Google Shape;227;p23"/>
          <p:cNvPicPr preferRelativeResize="0"/>
          <p:nvPr/>
        </p:nvPicPr>
        <p:blipFill>
          <a:blip r:embed="rId4">
            <a:alphaModFix/>
          </a:blip>
          <a:stretch>
            <a:fillRect/>
          </a:stretch>
        </p:blipFill>
        <p:spPr>
          <a:xfrm>
            <a:off x="1907450" y="1936850"/>
            <a:ext cx="526025" cy="483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4"/>
          <p:cNvSpPr txBox="1"/>
          <p:nvPr>
            <p:ph type="title"/>
          </p:nvPr>
        </p:nvSpPr>
        <p:spPr>
          <a:xfrm>
            <a:off x="229050" y="64425"/>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Voila, le Gaussian Overlap loss</a:t>
            </a:r>
            <a:endParaRPr b="1" sz="3600"/>
          </a:p>
        </p:txBody>
      </p:sp>
      <p:sp>
        <p:nvSpPr>
          <p:cNvPr id="233" name="Google Shape;233;p24"/>
          <p:cNvSpPr txBox="1"/>
          <p:nvPr/>
        </p:nvSpPr>
        <p:spPr>
          <a:xfrm>
            <a:off x="229050" y="1755050"/>
            <a:ext cx="83310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Voila, the Gaussian Overlap loss:</a:t>
            </a:r>
            <a:endParaRPr sz="2400">
              <a:solidFill>
                <a:schemeClr val="dk1"/>
              </a:solidFill>
            </a:endParaRPr>
          </a:p>
        </p:txBody>
      </p:sp>
      <p:pic>
        <p:nvPicPr>
          <p:cNvPr id="234" name="Google Shape;234;p24"/>
          <p:cNvPicPr preferRelativeResize="0"/>
          <p:nvPr/>
        </p:nvPicPr>
        <p:blipFill>
          <a:blip r:embed="rId3">
            <a:alphaModFix/>
          </a:blip>
          <a:stretch>
            <a:fillRect/>
          </a:stretch>
        </p:blipFill>
        <p:spPr>
          <a:xfrm>
            <a:off x="304800" y="3186375"/>
            <a:ext cx="4024900" cy="3492201"/>
          </a:xfrm>
          <a:prstGeom prst="rect">
            <a:avLst/>
          </a:prstGeom>
          <a:noFill/>
          <a:ln>
            <a:noFill/>
          </a:ln>
        </p:spPr>
      </p:pic>
      <p:sp>
        <p:nvSpPr>
          <p:cNvPr id="235" name="Google Shape;235;p24"/>
          <p:cNvSpPr txBox="1"/>
          <p:nvPr/>
        </p:nvSpPr>
        <p:spPr>
          <a:xfrm>
            <a:off x="226200" y="1135625"/>
            <a:ext cx="8691600" cy="8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The contrastive loss should look more like a cross-entropy loss</a:t>
            </a:r>
            <a:endParaRPr/>
          </a:p>
        </p:txBody>
      </p:sp>
      <p:pic>
        <p:nvPicPr>
          <p:cNvPr id="236" name="Google Shape;236;p24"/>
          <p:cNvPicPr preferRelativeResize="0"/>
          <p:nvPr/>
        </p:nvPicPr>
        <p:blipFill>
          <a:blip r:embed="rId4">
            <a:alphaModFix/>
          </a:blip>
          <a:stretch>
            <a:fillRect/>
          </a:stretch>
        </p:blipFill>
        <p:spPr>
          <a:xfrm>
            <a:off x="266700" y="2448250"/>
            <a:ext cx="8610600" cy="457200"/>
          </a:xfrm>
          <a:prstGeom prst="rect">
            <a:avLst/>
          </a:prstGeom>
          <a:noFill/>
          <a:ln>
            <a:noFill/>
          </a:ln>
        </p:spPr>
      </p:pic>
      <p:sp>
        <p:nvSpPr>
          <p:cNvPr id="237" name="Google Shape;237;p24"/>
          <p:cNvSpPr/>
          <p:nvPr/>
        </p:nvSpPr>
        <p:spPr>
          <a:xfrm>
            <a:off x="781675" y="3170900"/>
            <a:ext cx="1666500" cy="23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txBox="1"/>
          <p:nvPr/>
        </p:nvSpPr>
        <p:spPr>
          <a:xfrm>
            <a:off x="4672650" y="3301575"/>
            <a:ext cx="3887400" cy="8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|𝜇</a:t>
            </a:r>
            <a:r>
              <a:rPr baseline="-25000" lang="en" sz="2400">
                <a:solidFill>
                  <a:schemeClr val="dk1"/>
                </a:solidFill>
              </a:rPr>
              <a:t>i </a:t>
            </a:r>
            <a:r>
              <a:rPr lang="en" sz="2400">
                <a:solidFill>
                  <a:schemeClr val="dk1"/>
                </a:solidFill>
              </a:rPr>
              <a:t>-</a:t>
            </a:r>
            <a:r>
              <a:rPr lang="en" sz="2400">
                <a:solidFill>
                  <a:schemeClr val="dk1"/>
                </a:solidFill>
              </a:rPr>
              <a:t> </a:t>
            </a:r>
            <a:r>
              <a:rPr lang="en" sz="2400">
                <a:solidFill>
                  <a:schemeClr val="dk1"/>
                </a:solidFill>
              </a:rPr>
              <a:t>𝜇</a:t>
            </a:r>
            <a:r>
              <a:rPr baseline="-25000" lang="en" sz="2400">
                <a:solidFill>
                  <a:schemeClr val="dk1"/>
                </a:solidFill>
              </a:rPr>
              <a:t>j</a:t>
            </a:r>
            <a:r>
              <a:rPr lang="en" sz="2400">
                <a:solidFill>
                  <a:schemeClr val="dk1"/>
                </a:solidFill>
              </a:rPr>
              <a:t>| is always positive</a:t>
            </a:r>
            <a:endParaRPr baseline="-25000"/>
          </a:p>
        </p:txBody>
      </p:sp>
      <p:sp>
        <p:nvSpPr>
          <p:cNvPr id="239" name="Google Shape;239;p24"/>
          <p:cNvSpPr txBox="1"/>
          <p:nvPr/>
        </p:nvSpPr>
        <p:spPr>
          <a:xfrm>
            <a:off x="4572000" y="4648600"/>
            <a:ext cx="4345800" cy="17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Is there an information theoretic way to derive a loss based on erf(</a:t>
            </a:r>
            <a:r>
              <a:rPr lang="en" sz="2400">
                <a:solidFill>
                  <a:schemeClr val="dk1"/>
                </a:solidFill>
              </a:rPr>
              <a:t>|𝜇</a:t>
            </a:r>
            <a:r>
              <a:rPr baseline="-25000" lang="en" sz="2400">
                <a:solidFill>
                  <a:schemeClr val="dk1"/>
                </a:solidFill>
              </a:rPr>
              <a:t>i </a:t>
            </a:r>
            <a:r>
              <a:rPr lang="en" sz="2400">
                <a:solidFill>
                  <a:schemeClr val="dk1"/>
                </a:solidFill>
              </a:rPr>
              <a:t>- 𝜇</a:t>
            </a:r>
            <a:r>
              <a:rPr baseline="-25000" lang="en" sz="2400">
                <a:solidFill>
                  <a:schemeClr val="dk1"/>
                </a:solidFill>
              </a:rPr>
              <a:t>j</a:t>
            </a:r>
            <a:r>
              <a:rPr lang="en" sz="2400">
                <a:solidFill>
                  <a:schemeClr val="dk1"/>
                </a:solidFill>
              </a:rPr>
              <a:t>|)</a:t>
            </a:r>
            <a:r>
              <a:rPr lang="en" sz="2400">
                <a:solidFill>
                  <a:schemeClr val="dk1"/>
                </a:solidFill>
              </a:rPr>
              <a:t>? ie why not erf(</a:t>
            </a:r>
            <a:r>
              <a:rPr lang="en" sz="2400">
                <a:solidFill>
                  <a:schemeClr val="dk1"/>
                </a:solidFill>
              </a:rPr>
              <a:t>|𝜇</a:t>
            </a:r>
            <a:r>
              <a:rPr baseline="-25000" lang="en" sz="2400">
                <a:solidFill>
                  <a:schemeClr val="dk1"/>
                </a:solidFill>
              </a:rPr>
              <a:t>i </a:t>
            </a:r>
            <a:r>
              <a:rPr lang="en" sz="2400">
                <a:solidFill>
                  <a:schemeClr val="dk1"/>
                </a:solidFill>
              </a:rPr>
              <a:t>- 𝜇</a:t>
            </a:r>
            <a:r>
              <a:rPr baseline="-25000" lang="en" sz="2400">
                <a:solidFill>
                  <a:schemeClr val="dk1"/>
                </a:solidFill>
              </a:rPr>
              <a:t>j</a:t>
            </a:r>
            <a:r>
              <a:rPr lang="en" sz="2400">
                <a:solidFill>
                  <a:schemeClr val="dk1"/>
                </a:solidFill>
              </a:rPr>
              <a:t>|</a:t>
            </a:r>
            <a:r>
              <a:rPr baseline="30000" lang="en" sz="2400">
                <a:solidFill>
                  <a:schemeClr val="dk1"/>
                </a:solidFill>
              </a:rPr>
              <a:t>2</a:t>
            </a:r>
            <a:r>
              <a:rPr lang="en" sz="2400">
                <a:solidFill>
                  <a:schemeClr val="dk1"/>
                </a:solidFill>
              </a:rPr>
              <a:t>)?</a:t>
            </a:r>
            <a:endParaRPr baseline="-25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5"/>
          <p:cNvSpPr txBox="1"/>
          <p:nvPr>
            <p:ph type="title"/>
          </p:nvPr>
        </p:nvSpPr>
        <p:spPr>
          <a:xfrm>
            <a:off x="229050" y="64425"/>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Voila, le Gaussian Overlap loss</a:t>
            </a:r>
            <a:endParaRPr b="1" sz="3600"/>
          </a:p>
        </p:txBody>
      </p:sp>
      <p:sp>
        <p:nvSpPr>
          <p:cNvPr id="245" name="Google Shape;245;p25"/>
          <p:cNvSpPr txBox="1"/>
          <p:nvPr/>
        </p:nvSpPr>
        <p:spPr>
          <a:xfrm>
            <a:off x="152400" y="4100025"/>
            <a:ext cx="8839200" cy="21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If the variational term in the loss contains the variational noise parameters, </a:t>
            </a:r>
            <a:r>
              <a:rPr lang="en" sz="2400">
                <a:solidFill>
                  <a:schemeClr val="dk1"/>
                </a:solidFill>
              </a:rPr>
              <a:t>𝞼 </a:t>
            </a:r>
            <a:r>
              <a:rPr lang="en" sz="2400">
                <a:solidFill>
                  <a:schemeClr val="dk1"/>
                </a:solidFill>
              </a:rPr>
              <a:t>, then 𝞼 would set the length scale. But: </a:t>
            </a:r>
            <a:endParaRPr sz="2400">
              <a:solidFill>
                <a:schemeClr val="dk1"/>
              </a:solidFill>
            </a:endParaRPr>
          </a:p>
          <a:p>
            <a:pPr indent="0" lvl="0" marL="0" rtl="0" algn="l">
              <a:spcBef>
                <a:spcPts val="0"/>
              </a:spcBef>
              <a:spcAft>
                <a:spcPts val="0"/>
              </a:spcAft>
              <a:buNone/>
            </a:pPr>
            <a:r>
              <a:rPr lang="en" sz="2400">
                <a:solidFill>
                  <a:schemeClr val="dk1"/>
                </a:solidFill>
              </a:rPr>
              <a:t>1. calculating this loss would be annoying to parallelize </a:t>
            </a:r>
            <a:endParaRPr sz="2400">
              <a:solidFill>
                <a:schemeClr val="dk1"/>
              </a:solidFill>
            </a:endParaRPr>
          </a:p>
          <a:p>
            <a:pPr indent="0" lvl="0" marL="0" rtl="0" algn="l">
              <a:spcBef>
                <a:spcPts val="0"/>
              </a:spcBef>
              <a:spcAft>
                <a:spcPts val="0"/>
              </a:spcAft>
              <a:buNone/>
            </a:pPr>
            <a:r>
              <a:rPr lang="en" sz="2400">
                <a:solidFill>
                  <a:schemeClr val="dk1"/>
                </a:solidFill>
              </a:rPr>
              <a:t>2. Does this make sense for a variational approach??</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 I haven’t tried out the loss with the noise parameters, but probably I should….</a:t>
            </a:r>
            <a:endParaRPr sz="2400">
              <a:solidFill>
                <a:schemeClr val="dk1"/>
              </a:solidFill>
            </a:endParaRPr>
          </a:p>
        </p:txBody>
      </p:sp>
      <p:sp>
        <p:nvSpPr>
          <p:cNvPr id="246" name="Google Shape;246;p25"/>
          <p:cNvSpPr txBox="1"/>
          <p:nvPr/>
        </p:nvSpPr>
        <p:spPr>
          <a:xfrm>
            <a:off x="229050" y="2224700"/>
            <a:ext cx="83310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A better loss should not enforce a length scale. </a:t>
            </a:r>
            <a:endParaRPr sz="2400">
              <a:solidFill>
                <a:schemeClr val="dk1"/>
              </a:solidFill>
            </a:endParaRPr>
          </a:p>
        </p:txBody>
      </p:sp>
      <p:sp>
        <p:nvSpPr>
          <p:cNvPr id="247" name="Google Shape;247;p25"/>
          <p:cNvSpPr txBox="1"/>
          <p:nvPr/>
        </p:nvSpPr>
        <p:spPr>
          <a:xfrm>
            <a:off x="304800" y="1001325"/>
            <a:ext cx="71136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Proposed Gaussian Overlap loss</a:t>
            </a:r>
            <a:endParaRPr/>
          </a:p>
        </p:txBody>
      </p:sp>
      <p:pic>
        <p:nvPicPr>
          <p:cNvPr id="248" name="Google Shape;248;p25"/>
          <p:cNvPicPr preferRelativeResize="0"/>
          <p:nvPr/>
        </p:nvPicPr>
        <p:blipFill>
          <a:blip r:embed="rId3">
            <a:alphaModFix/>
          </a:blip>
          <a:stretch>
            <a:fillRect/>
          </a:stretch>
        </p:blipFill>
        <p:spPr>
          <a:xfrm>
            <a:off x="304800" y="1680975"/>
            <a:ext cx="8022523" cy="425975"/>
          </a:xfrm>
          <a:prstGeom prst="rect">
            <a:avLst/>
          </a:prstGeom>
          <a:noFill/>
          <a:ln>
            <a:noFill/>
          </a:ln>
        </p:spPr>
      </p:pic>
      <p:pic>
        <p:nvPicPr>
          <p:cNvPr id="249" name="Google Shape;249;p25"/>
          <p:cNvPicPr preferRelativeResize="0"/>
          <p:nvPr/>
        </p:nvPicPr>
        <p:blipFill>
          <a:blip r:embed="rId4">
            <a:alphaModFix/>
          </a:blip>
          <a:stretch>
            <a:fillRect/>
          </a:stretch>
        </p:blipFill>
        <p:spPr>
          <a:xfrm>
            <a:off x="373625" y="3356050"/>
            <a:ext cx="6648450" cy="381000"/>
          </a:xfrm>
          <a:prstGeom prst="rect">
            <a:avLst/>
          </a:prstGeom>
          <a:noFill/>
          <a:ln>
            <a:noFill/>
          </a:ln>
        </p:spPr>
      </p:pic>
      <p:pic>
        <p:nvPicPr>
          <p:cNvPr id="250" name="Google Shape;250;p25"/>
          <p:cNvPicPr preferRelativeResize="0"/>
          <p:nvPr/>
        </p:nvPicPr>
        <p:blipFill>
          <a:blip r:embed="rId5">
            <a:alphaModFix/>
          </a:blip>
          <a:stretch>
            <a:fillRect/>
          </a:stretch>
        </p:blipFill>
        <p:spPr>
          <a:xfrm>
            <a:off x="373625" y="2786600"/>
            <a:ext cx="5402171" cy="42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0" y="-8775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Encode-Decode-Encode</a:t>
            </a:r>
            <a:endParaRPr b="1" sz="3600"/>
          </a:p>
        </p:txBody>
      </p:sp>
      <p:sp>
        <p:nvSpPr>
          <p:cNvPr id="256" name="Google Shape;256;p26"/>
          <p:cNvSpPr/>
          <p:nvPr/>
        </p:nvSpPr>
        <p:spPr>
          <a:xfrm flipH="1" rot="10800000">
            <a:off x="357400" y="1993547"/>
            <a:ext cx="922200" cy="7155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26"/>
          <p:cNvPicPr preferRelativeResize="0"/>
          <p:nvPr/>
        </p:nvPicPr>
        <p:blipFill>
          <a:blip r:embed="rId3">
            <a:alphaModFix/>
          </a:blip>
          <a:stretch>
            <a:fillRect/>
          </a:stretch>
        </p:blipFill>
        <p:spPr>
          <a:xfrm>
            <a:off x="346300" y="943674"/>
            <a:ext cx="944400" cy="956654"/>
          </a:xfrm>
          <a:prstGeom prst="rect">
            <a:avLst/>
          </a:prstGeom>
          <a:noFill/>
          <a:ln>
            <a:noFill/>
          </a:ln>
        </p:spPr>
      </p:pic>
      <p:pic>
        <p:nvPicPr>
          <p:cNvPr id="258" name="Google Shape;258;p26"/>
          <p:cNvPicPr preferRelativeResize="0"/>
          <p:nvPr/>
        </p:nvPicPr>
        <p:blipFill>
          <a:blip r:embed="rId4">
            <a:alphaModFix/>
          </a:blip>
          <a:stretch>
            <a:fillRect/>
          </a:stretch>
        </p:blipFill>
        <p:spPr>
          <a:xfrm>
            <a:off x="2210925" y="936899"/>
            <a:ext cx="944400" cy="968909"/>
          </a:xfrm>
          <a:prstGeom prst="rect">
            <a:avLst/>
          </a:prstGeom>
          <a:noFill/>
          <a:ln>
            <a:noFill/>
          </a:ln>
        </p:spPr>
      </p:pic>
      <p:sp>
        <p:nvSpPr>
          <p:cNvPr id="259" name="Google Shape;259;p26"/>
          <p:cNvSpPr txBox="1"/>
          <p:nvPr/>
        </p:nvSpPr>
        <p:spPr>
          <a:xfrm>
            <a:off x="1387700" y="1177825"/>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i</a:t>
            </a:r>
            <a:endParaRPr b="1" baseline="-25000" sz="2400">
              <a:latin typeface="Source Sans Pro"/>
              <a:ea typeface="Source Sans Pro"/>
              <a:cs typeface="Source Sans Pro"/>
              <a:sym typeface="Source Sans Pro"/>
            </a:endParaRPr>
          </a:p>
        </p:txBody>
      </p:sp>
      <p:sp>
        <p:nvSpPr>
          <p:cNvPr id="260" name="Google Shape;260;p26"/>
          <p:cNvSpPr txBox="1"/>
          <p:nvPr/>
        </p:nvSpPr>
        <p:spPr>
          <a:xfrm>
            <a:off x="3324813" y="1177825"/>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j</a:t>
            </a:r>
            <a:endParaRPr b="1" baseline="-25000" sz="2400">
              <a:latin typeface="Source Sans Pro"/>
              <a:ea typeface="Source Sans Pro"/>
              <a:cs typeface="Source Sans Pro"/>
              <a:sym typeface="Source Sans Pro"/>
            </a:endParaRPr>
          </a:p>
        </p:txBody>
      </p:sp>
      <p:sp>
        <p:nvSpPr>
          <p:cNvPr id="261" name="Google Shape;261;p26"/>
          <p:cNvSpPr txBox="1"/>
          <p:nvPr/>
        </p:nvSpPr>
        <p:spPr>
          <a:xfrm>
            <a:off x="5165025" y="1053525"/>
            <a:ext cx="20703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i</a:t>
            </a:r>
            <a:r>
              <a:rPr b="1" lang="en" sz="2400">
                <a:latin typeface="Source Sans Pro"/>
                <a:ea typeface="Source Sans Pro"/>
                <a:cs typeface="Source Sans Pro"/>
                <a:sym typeface="Source Sans Pro"/>
              </a:rPr>
              <a:t>’ = D(E(</a:t>
            </a:r>
            <a:r>
              <a:rPr b="1" lang="en" sz="2400">
                <a:solidFill>
                  <a:schemeClr val="dk1"/>
                </a:solidFill>
                <a:latin typeface="Source Sans Pro"/>
                <a:ea typeface="Source Sans Pro"/>
                <a:cs typeface="Source Sans Pro"/>
                <a:sym typeface="Source Sans Pro"/>
              </a:rPr>
              <a:t>X</a:t>
            </a:r>
            <a:r>
              <a:rPr b="1" baseline="-25000" lang="en" sz="2400">
                <a:solidFill>
                  <a:schemeClr val="dk1"/>
                </a:solidFill>
                <a:latin typeface="Source Sans Pro"/>
                <a:ea typeface="Source Sans Pro"/>
                <a:cs typeface="Source Sans Pro"/>
                <a:sym typeface="Source Sans Pro"/>
              </a:rPr>
              <a:t>i</a:t>
            </a:r>
            <a:r>
              <a:rPr b="1" lang="en" sz="2400">
                <a:latin typeface="Source Sans Pro"/>
                <a:ea typeface="Source Sans Pro"/>
                <a:cs typeface="Source Sans Pro"/>
                <a:sym typeface="Source Sans Pro"/>
              </a:rPr>
              <a:t>))</a:t>
            </a:r>
            <a:endParaRPr b="1" baseline="-25000" sz="2400">
              <a:latin typeface="Source Sans Pro"/>
              <a:ea typeface="Source Sans Pro"/>
              <a:cs typeface="Source Sans Pro"/>
              <a:sym typeface="Source Sans Pro"/>
            </a:endParaRPr>
          </a:p>
        </p:txBody>
      </p:sp>
      <p:sp>
        <p:nvSpPr>
          <p:cNvPr id="262" name="Google Shape;262;p26"/>
          <p:cNvSpPr/>
          <p:nvPr/>
        </p:nvSpPr>
        <p:spPr>
          <a:xfrm>
            <a:off x="773800" y="2724075"/>
            <a:ext cx="894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2674713" y="2709050"/>
            <a:ext cx="89400" cy="464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txBox="1"/>
          <p:nvPr/>
        </p:nvSpPr>
        <p:spPr>
          <a:xfrm>
            <a:off x="994575" y="2709050"/>
            <a:ext cx="8259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a:p>
        </p:txBody>
      </p:sp>
      <p:sp>
        <p:nvSpPr>
          <p:cNvPr id="265" name="Google Shape;265;p26"/>
          <p:cNvSpPr txBox="1"/>
          <p:nvPr/>
        </p:nvSpPr>
        <p:spPr>
          <a:xfrm>
            <a:off x="2854175" y="2724075"/>
            <a:ext cx="8259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j</a:t>
            </a:r>
            <a:r>
              <a:rPr b="1" lang="en" sz="2400">
                <a:solidFill>
                  <a:schemeClr val="dk1"/>
                </a:solidFill>
                <a:latin typeface="Source Sans Pro"/>
                <a:ea typeface="Source Sans Pro"/>
                <a:cs typeface="Source Sans Pro"/>
                <a:sym typeface="Source Sans Pro"/>
              </a:rPr>
              <a:t>)</a:t>
            </a:r>
            <a:endParaRPr/>
          </a:p>
        </p:txBody>
      </p:sp>
      <p:pic>
        <p:nvPicPr>
          <p:cNvPr id="266" name="Google Shape;266;p26"/>
          <p:cNvPicPr preferRelativeResize="0"/>
          <p:nvPr/>
        </p:nvPicPr>
        <p:blipFill rotWithShape="1">
          <a:blip r:embed="rId5">
            <a:alphaModFix/>
          </a:blip>
          <a:srcRect b="0" l="0" r="0" t="0"/>
          <a:stretch/>
        </p:blipFill>
        <p:spPr>
          <a:xfrm>
            <a:off x="346300" y="3991899"/>
            <a:ext cx="944400" cy="944400"/>
          </a:xfrm>
          <a:prstGeom prst="rect">
            <a:avLst/>
          </a:prstGeom>
          <a:noFill/>
          <a:ln>
            <a:noFill/>
          </a:ln>
        </p:spPr>
      </p:pic>
      <p:sp>
        <p:nvSpPr>
          <p:cNvPr id="267" name="Google Shape;267;p26"/>
          <p:cNvSpPr/>
          <p:nvPr/>
        </p:nvSpPr>
        <p:spPr>
          <a:xfrm>
            <a:off x="773800" y="5739725"/>
            <a:ext cx="89400" cy="4644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flipH="1" rot="10800000">
            <a:off x="2258325" y="1993547"/>
            <a:ext cx="922200" cy="7155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flipH="1" rot="10800000">
            <a:off x="4007025" y="2029297"/>
            <a:ext cx="922200" cy="7155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flipH="1">
            <a:off x="357400" y="3203497"/>
            <a:ext cx="922200" cy="715500"/>
          </a:xfrm>
          <a:prstGeom prst="triangle">
            <a:avLst>
              <a:gd fmla="val 50000"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flipH="1" rot="10800000">
            <a:off x="357400" y="5020610"/>
            <a:ext cx="922200" cy="7155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3940725" y="936888"/>
            <a:ext cx="1054800" cy="10404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26"/>
          <p:cNvPicPr preferRelativeResize="0"/>
          <p:nvPr/>
        </p:nvPicPr>
        <p:blipFill rotWithShape="1">
          <a:blip r:embed="rId5">
            <a:alphaModFix/>
          </a:blip>
          <a:srcRect b="0" l="0" r="0" t="0"/>
          <a:stretch/>
        </p:blipFill>
        <p:spPr>
          <a:xfrm>
            <a:off x="3999488" y="984886"/>
            <a:ext cx="944400" cy="944400"/>
          </a:xfrm>
          <a:prstGeom prst="rect">
            <a:avLst/>
          </a:prstGeom>
          <a:noFill/>
          <a:ln>
            <a:noFill/>
          </a:ln>
        </p:spPr>
      </p:pic>
      <p:sp>
        <p:nvSpPr>
          <p:cNvPr id="274" name="Google Shape;274;p26"/>
          <p:cNvSpPr/>
          <p:nvPr/>
        </p:nvSpPr>
        <p:spPr>
          <a:xfrm>
            <a:off x="4423425" y="2724075"/>
            <a:ext cx="89400" cy="464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txBox="1"/>
          <p:nvPr/>
        </p:nvSpPr>
        <p:spPr>
          <a:xfrm>
            <a:off x="6813775" y="1310825"/>
            <a:ext cx="11355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Detached from graph</a:t>
            </a:r>
            <a:endParaRPr b="1">
              <a:latin typeface="Source Sans Pro"/>
              <a:ea typeface="Source Sans Pro"/>
              <a:cs typeface="Source Sans Pro"/>
              <a:sym typeface="Source Sans Pro"/>
            </a:endParaRPr>
          </a:p>
        </p:txBody>
      </p:sp>
      <p:sp>
        <p:nvSpPr>
          <p:cNvPr id="276" name="Google Shape;276;p26"/>
          <p:cNvSpPr txBox="1"/>
          <p:nvPr/>
        </p:nvSpPr>
        <p:spPr>
          <a:xfrm>
            <a:off x="3482175" y="3860838"/>
            <a:ext cx="2670600" cy="13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E(D(E(X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j</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p:txBody>
      </p:sp>
      <p:sp>
        <p:nvSpPr>
          <p:cNvPr id="277" name="Google Shape;277;p26"/>
          <p:cNvSpPr txBox="1"/>
          <p:nvPr/>
        </p:nvSpPr>
        <p:spPr>
          <a:xfrm>
            <a:off x="2039475" y="3860838"/>
            <a:ext cx="16077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Minimize</a:t>
            </a:r>
            <a:r>
              <a:rPr lang="en" sz="2400">
                <a:latin typeface="Source Sans Pro"/>
                <a:ea typeface="Source Sans Pro"/>
                <a:cs typeface="Source Sans Pro"/>
                <a:sym typeface="Source Sans Pro"/>
              </a:rPr>
              <a:t>:</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Maximize</a:t>
            </a:r>
            <a:r>
              <a:rPr lang="en" sz="2400">
                <a:latin typeface="Source Sans Pro"/>
                <a:ea typeface="Source Sans Pro"/>
                <a:cs typeface="Source Sans Pro"/>
                <a:sym typeface="Source Sans Pro"/>
              </a:rPr>
              <a:t>:</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Maximize:</a:t>
            </a:r>
            <a:endParaRPr sz="2400">
              <a:latin typeface="Source Sans Pro"/>
              <a:ea typeface="Source Sans Pro"/>
              <a:cs typeface="Source Sans Pro"/>
              <a:sym typeface="Source Sans Pro"/>
            </a:endParaRPr>
          </a:p>
        </p:txBody>
      </p:sp>
      <p:sp>
        <p:nvSpPr>
          <p:cNvPr id="278" name="Google Shape;278;p26"/>
          <p:cNvSpPr txBox="1"/>
          <p:nvPr/>
        </p:nvSpPr>
        <p:spPr>
          <a:xfrm>
            <a:off x="6152775" y="3533550"/>
            <a:ext cx="1973700" cy="16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GO loss target</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1</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0</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0</a:t>
            </a:r>
            <a:endParaRPr sz="2400">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27"/>
          <p:cNvPicPr preferRelativeResize="0"/>
          <p:nvPr/>
        </p:nvPicPr>
        <p:blipFill>
          <a:blip r:embed="rId3">
            <a:alphaModFix/>
          </a:blip>
          <a:stretch>
            <a:fillRect/>
          </a:stretch>
        </p:blipFill>
        <p:spPr>
          <a:xfrm>
            <a:off x="4883200" y="1349972"/>
            <a:ext cx="3895881" cy="4273725"/>
          </a:xfrm>
          <a:prstGeom prst="rect">
            <a:avLst/>
          </a:prstGeom>
          <a:noFill/>
          <a:ln>
            <a:noFill/>
          </a:ln>
        </p:spPr>
      </p:pic>
      <p:sp>
        <p:nvSpPr>
          <p:cNvPr id="284" name="Google Shape;284;p27"/>
          <p:cNvSpPr txBox="1"/>
          <p:nvPr>
            <p:ph type="title"/>
          </p:nvPr>
        </p:nvSpPr>
        <p:spPr>
          <a:xfrm>
            <a:off x="76650"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Noise is important for the EDE</a:t>
            </a:r>
            <a:endParaRPr b="1" sz="3600"/>
          </a:p>
        </p:txBody>
      </p:sp>
      <p:pic>
        <p:nvPicPr>
          <p:cNvPr id="285" name="Google Shape;285;p27"/>
          <p:cNvPicPr preferRelativeResize="0"/>
          <p:nvPr/>
        </p:nvPicPr>
        <p:blipFill>
          <a:blip r:embed="rId4">
            <a:alphaModFix/>
          </a:blip>
          <a:stretch>
            <a:fillRect/>
          </a:stretch>
        </p:blipFill>
        <p:spPr>
          <a:xfrm>
            <a:off x="260425" y="1349975"/>
            <a:ext cx="3742301" cy="4273724"/>
          </a:xfrm>
          <a:prstGeom prst="rect">
            <a:avLst/>
          </a:prstGeom>
          <a:noFill/>
          <a:ln>
            <a:noFill/>
          </a:ln>
        </p:spPr>
      </p:pic>
      <p:sp>
        <p:nvSpPr>
          <p:cNvPr id="286" name="Google Shape;286;p27"/>
          <p:cNvSpPr txBox="1"/>
          <p:nvPr/>
        </p:nvSpPr>
        <p:spPr>
          <a:xfrm>
            <a:off x="6044381" y="3406875"/>
            <a:ext cx="24714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𝜎</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𝜇</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𝜇</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N(𝜎</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p:txBody>
      </p:sp>
      <p:sp>
        <p:nvSpPr>
          <p:cNvPr id="287" name="Google Shape;287;p27"/>
          <p:cNvSpPr txBox="1"/>
          <p:nvPr/>
        </p:nvSpPr>
        <p:spPr>
          <a:xfrm>
            <a:off x="38325" y="789425"/>
            <a:ext cx="4701900" cy="447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Source Sans Pro"/>
              <a:buAutoNum type="arabicPeriod"/>
            </a:pPr>
            <a:r>
              <a:rPr lang="en" sz="2400">
                <a:solidFill>
                  <a:schemeClr val="dk1"/>
                </a:solidFill>
                <a:latin typeface="Source Sans Pro"/>
                <a:ea typeface="Source Sans Pro"/>
                <a:cs typeface="Source Sans Pro"/>
                <a:sym typeface="Source Sans Pro"/>
              </a:rPr>
              <a:t>Noise from dropout in encoder</a:t>
            </a:r>
            <a:endParaRPr/>
          </a:p>
        </p:txBody>
      </p:sp>
      <p:sp>
        <p:nvSpPr>
          <p:cNvPr id="288" name="Google Shape;288;p27"/>
          <p:cNvSpPr txBox="1"/>
          <p:nvPr/>
        </p:nvSpPr>
        <p:spPr>
          <a:xfrm>
            <a:off x="4740075" y="789425"/>
            <a:ext cx="43656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2. </a:t>
            </a:r>
            <a:r>
              <a:rPr lang="en" sz="2400">
                <a:solidFill>
                  <a:schemeClr val="dk1"/>
                </a:solidFill>
                <a:latin typeface="Source Sans Pro"/>
                <a:ea typeface="Source Sans Pro"/>
                <a:cs typeface="Source Sans Pro"/>
                <a:sym typeface="Source Sans Pro"/>
              </a:rPr>
              <a:t>Noise from variational step</a:t>
            </a:r>
            <a:endParaRPr/>
          </a:p>
        </p:txBody>
      </p:sp>
      <p:sp>
        <p:nvSpPr>
          <p:cNvPr id="289" name="Google Shape;289;p27"/>
          <p:cNvSpPr txBox="1"/>
          <p:nvPr/>
        </p:nvSpPr>
        <p:spPr>
          <a:xfrm>
            <a:off x="3688675" y="5498688"/>
            <a:ext cx="2670600" cy="13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E(D(E(X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j</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p:txBody>
      </p:sp>
      <p:sp>
        <p:nvSpPr>
          <p:cNvPr id="290" name="Google Shape;290;p27"/>
          <p:cNvSpPr txBox="1"/>
          <p:nvPr/>
        </p:nvSpPr>
        <p:spPr>
          <a:xfrm>
            <a:off x="2245975" y="5498688"/>
            <a:ext cx="16077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Minimize</a:t>
            </a:r>
            <a:r>
              <a:rPr lang="en" sz="2400">
                <a:latin typeface="Source Sans Pro"/>
                <a:ea typeface="Source Sans Pro"/>
                <a:cs typeface="Source Sans Pro"/>
                <a:sym typeface="Source Sans Pro"/>
              </a:rPr>
              <a:t>:</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Maximize</a:t>
            </a:r>
            <a:r>
              <a:rPr lang="en" sz="2400">
                <a:latin typeface="Source Sans Pro"/>
                <a:ea typeface="Source Sans Pro"/>
                <a:cs typeface="Source Sans Pro"/>
                <a:sym typeface="Source Sans Pro"/>
              </a:rPr>
              <a:t>:</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Maximize:</a:t>
            </a:r>
            <a:endParaRPr sz="2400">
              <a:latin typeface="Source Sans Pro"/>
              <a:ea typeface="Source Sans Pro"/>
              <a:cs typeface="Source Sans Pro"/>
              <a:sym typeface="Source Sans Pro"/>
            </a:endParaRPr>
          </a:p>
        </p:txBody>
      </p:sp>
      <p:sp>
        <p:nvSpPr>
          <p:cNvPr id="291" name="Google Shape;291;p27"/>
          <p:cNvSpPr txBox="1"/>
          <p:nvPr/>
        </p:nvSpPr>
        <p:spPr>
          <a:xfrm>
            <a:off x="6223825" y="4447275"/>
            <a:ext cx="3303600" cy="16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Getting an EDE to work without dropout and with a variational step at the encoder output: </a:t>
            </a:r>
            <a:r>
              <a:rPr b="1" lang="en" sz="2400">
                <a:solidFill>
                  <a:schemeClr val="dk1"/>
                </a:solidFill>
              </a:rPr>
              <a:t>a little fussy</a:t>
            </a:r>
            <a:endParaRPr/>
          </a:p>
        </p:txBody>
      </p:sp>
      <p:sp>
        <p:nvSpPr>
          <p:cNvPr id="292" name="Google Shape;292;p27"/>
          <p:cNvSpPr txBox="1"/>
          <p:nvPr/>
        </p:nvSpPr>
        <p:spPr>
          <a:xfrm>
            <a:off x="1266625" y="3952575"/>
            <a:ext cx="30000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Getting an EDE to work with dropout: </a:t>
            </a:r>
            <a:r>
              <a:rPr b="1" lang="en" sz="2400">
                <a:solidFill>
                  <a:schemeClr val="dk1"/>
                </a:solidFill>
              </a:rPr>
              <a:t>pretty easy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loss with variational terms</a:t>
            </a:r>
            <a:endParaRPr b="1" sz="3600"/>
          </a:p>
        </p:txBody>
      </p:sp>
      <p:sp>
        <p:nvSpPr>
          <p:cNvPr id="298" name="Google Shape;298;p28"/>
          <p:cNvSpPr txBox="1"/>
          <p:nvPr/>
        </p:nvSpPr>
        <p:spPr>
          <a:xfrm>
            <a:off x="280675" y="822325"/>
            <a:ext cx="67737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5 GO terms in loss</a:t>
            </a:r>
            <a:endParaRPr sz="2400">
              <a:solidFill>
                <a:schemeClr val="dk1"/>
              </a:solidFill>
            </a:endParaRPr>
          </a:p>
        </p:txBody>
      </p:sp>
      <p:sp>
        <p:nvSpPr>
          <p:cNvPr id="299" name="Google Shape;299;p28"/>
          <p:cNvSpPr txBox="1"/>
          <p:nvPr/>
        </p:nvSpPr>
        <p:spPr>
          <a:xfrm>
            <a:off x="1950463" y="1826713"/>
            <a:ext cx="2670600" cy="13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j</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E(D(E(X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p:txBody>
      </p:sp>
      <p:sp>
        <p:nvSpPr>
          <p:cNvPr id="300" name="Google Shape;300;p28"/>
          <p:cNvSpPr txBox="1"/>
          <p:nvPr/>
        </p:nvSpPr>
        <p:spPr>
          <a:xfrm>
            <a:off x="107263" y="1826725"/>
            <a:ext cx="1973700" cy="1194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Source Sans Pro"/>
              <a:buAutoNum type="arabicPeriod"/>
            </a:pPr>
            <a:r>
              <a:rPr lang="en" sz="2400">
                <a:latin typeface="Source Sans Pro"/>
                <a:ea typeface="Source Sans Pro"/>
                <a:cs typeface="Source Sans Pro"/>
                <a:sym typeface="Source Sans Pro"/>
              </a:rPr>
              <a:t>Maximize:</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AutoNum type="arabicPeriod"/>
            </a:pPr>
            <a:r>
              <a:rPr lang="en" sz="2400">
                <a:latin typeface="Source Sans Pro"/>
                <a:ea typeface="Source Sans Pro"/>
                <a:cs typeface="Source Sans Pro"/>
                <a:sym typeface="Source Sans Pro"/>
              </a:rPr>
              <a:t>Minimize:</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AutoNum type="arabicPeriod"/>
            </a:pPr>
            <a:r>
              <a:rPr lang="en" sz="2400">
                <a:latin typeface="Source Sans Pro"/>
                <a:ea typeface="Source Sans Pro"/>
                <a:cs typeface="Source Sans Pro"/>
                <a:sym typeface="Source Sans Pro"/>
              </a:rPr>
              <a:t>Maximize:</a:t>
            </a:r>
            <a:endParaRPr sz="2400">
              <a:latin typeface="Source Sans Pro"/>
              <a:ea typeface="Source Sans Pro"/>
              <a:cs typeface="Source Sans Pro"/>
              <a:sym typeface="Source Sans Pro"/>
            </a:endParaRPr>
          </a:p>
        </p:txBody>
      </p:sp>
      <p:sp>
        <p:nvSpPr>
          <p:cNvPr id="301" name="Google Shape;301;p28"/>
          <p:cNvSpPr txBox="1"/>
          <p:nvPr/>
        </p:nvSpPr>
        <p:spPr>
          <a:xfrm>
            <a:off x="4621063" y="1499425"/>
            <a:ext cx="1973700" cy="16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GO loss target</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0</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1</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0</a:t>
            </a:r>
            <a:endParaRPr sz="2400">
              <a:latin typeface="Source Sans Pro"/>
              <a:ea typeface="Source Sans Pro"/>
              <a:cs typeface="Source Sans Pro"/>
              <a:sym typeface="Source Sans Pro"/>
            </a:endParaRPr>
          </a:p>
        </p:txBody>
      </p:sp>
      <p:sp>
        <p:nvSpPr>
          <p:cNvPr id="302" name="Google Shape;302;p28"/>
          <p:cNvSpPr txBox="1"/>
          <p:nvPr/>
        </p:nvSpPr>
        <p:spPr>
          <a:xfrm>
            <a:off x="352600" y="3338100"/>
            <a:ext cx="67737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Variational terms in loss</a:t>
            </a:r>
            <a:endParaRPr sz="2400">
              <a:solidFill>
                <a:schemeClr val="dk1"/>
              </a:solidFill>
            </a:endParaRPr>
          </a:p>
        </p:txBody>
      </p:sp>
      <p:sp>
        <p:nvSpPr>
          <p:cNvPr id="303" name="Google Shape;303;p28"/>
          <p:cNvSpPr txBox="1"/>
          <p:nvPr/>
        </p:nvSpPr>
        <p:spPr>
          <a:xfrm>
            <a:off x="553850" y="3961025"/>
            <a:ext cx="79983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k(</a:t>
            </a: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r>
              <a:rPr b="1" baseline="30000" lang="en" sz="2400">
                <a:solidFill>
                  <a:schemeClr val="dk1"/>
                </a:solidFill>
                <a:latin typeface="Source Sans Pro"/>
                <a:ea typeface="Source Sans Pro"/>
                <a:cs typeface="Source Sans Pro"/>
                <a:sym typeface="Source Sans Pro"/>
              </a:rPr>
              <a:t>2 </a:t>
            </a:r>
            <a:r>
              <a:rPr b="1" lang="en" sz="2400">
                <a:solidFill>
                  <a:schemeClr val="dk1"/>
                </a:solidFill>
                <a:latin typeface="Source Sans Pro"/>
                <a:ea typeface="Source Sans Pro"/>
                <a:cs typeface="Source Sans Pro"/>
                <a:sym typeface="Source Sans Pro"/>
              </a:rPr>
              <a:t> + </a:t>
            </a:r>
            <a:r>
              <a:rPr b="1" lang="en" sz="2400">
                <a:solidFill>
                  <a:schemeClr val="dk1"/>
                </a:solidFill>
                <a:latin typeface="Source Sans Pro"/>
                <a:ea typeface="Source Sans Pro"/>
                <a:cs typeface="Source Sans Pro"/>
                <a:sym typeface="Source Sans Pro"/>
              </a:rPr>
              <a:t>𝞂(X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log(𝞂(X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k = a hyperparameter </a:t>
            </a:r>
            <a:endParaRPr/>
          </a:p>
        </p:txBody>
      </p:sp>
      <p:sp>
        <p:nvSpPr>
          <p:cNvPr id="304" name="Google Shape;304;p28"/>
          <p:cNvSpPr txBox="1"/>
          <p:nvPr/>
        </p:nvSpPr>
        <p:spPr>
          <a:xfrm>
            <a:off x="179200" y="3961025"/>
            <a:ext cx="7923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6</a:t>
            </a:r>
            <a:r>
              <a:rPr lang="en" sz="2400">
                <a:solidFill>
                  <a:schemeClr val="dk1"/>
                </a:solidFill>
                <a:latin typeface="Source Sans Pro"/>
                <a:ea typeface="Source Sans Pro"/>
                <a:cs typeface="Source Sans Pro"/>
                <a:sym typeface="Source Sans Pro"/>
              </a:rPr>
              <a:t>.</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7.</a:t>
            </a:r>
            <a:endParaRPr sz="2400">
              <a:solidFill>
                <a:schemeClr val="dk1"/>
              </a:solidFill>
              <a:latin typeface="Source Sans Pro"/>
              <a:ea typeface="Source Sans Pro"/>
              <a:cs typeface="Source Sans Pro"/>
              <a:sym typeface="Source Sans Pro"/>
            </a:endParaRPr>
          </a:p>
        </p:txBody>
      </p:sp>
      <p:sp>
        <p:nvSpPr>
          <p:cNvPr id="305" name="Google Shape;305;p28"/>
          <p:cNvSpPr txBox="1"/>
          <p:nvPr/>
        </p:nvSpPr>
        <p:spPr>
          <a:xfrm>
            <a:off x="553850" y="4333150"/>
            <a:ext cx="79983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k(|emb|</a:t>
            </a:r>
            <a:r>
              <a:rPr b="1" baseline="30000" lang="en" sz="2400">
                <a:solidFill>
                  <a:schemeClr val="dk1"/>
                </a:solidFill>
                <a:latin typeface="Source Sans Pro"/>
                <a:ea typeface="Source Sans Pro"/>
                <a:cs typeface="Source Sans Pro"/>
                <a:sym typeface="Source Sans Pro"/>
              </a:rPr>
              <a:t>2 </a:t>
            </a:r>
            <a:r>
              <a:rPr b="1" lang="en" sz="2400">
                <a:solidFill>
                  <a:schemeClr val="dk1"/>
                </a:solidFill>
                <a:latin typeface="Source Sans Pro"/>
                <a:ea typeface="Source Sans Pro"/>
                <a:cs typeface="Source Sans Pro"/>
                <a:sym typeface="Source Sans Pro"/>
              </a:rPr>
              <a:t>)        emb = embedding weights  </a:t>
            </a:r>
            <a:endParaRPr/>
          </a:p>
        </p:txBody>
      </p:sp>
      <p:pic>
        <p:nvPicPr>
          <p:cNvPr id="306" name="Google Shape;306;p28"/>
          <p:cNvPicPr preferRelativeResize="0"/>
          <p:nvPr/>
        </p:nvPicPr>
        <p:blipFill>
          <a:blip r:embed="rId3">
            <a:alphaModFix/>
          </a:blip>
          <a:stretch>
            <a:fillRect/>
          </a:stretch>
        </p:blipFill>
        <p:spPr>
          <a:xfrm>
            <a:off x="354413" y="1248675"/>
            <a:ext cx="8022523" cy="42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9"/>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Kiri’s batch trick</a:t>
            </a:r>
            <a:endParaRPr b="1" sz="3600"/>
          </a:p>
        </p:txBody>
      </p:sp>
      <p:sp>
        <p:nvSpPr>
          <p:cNvPr id="312" name="Google Shape;312;p29"/>
          <p:cNvSpPr txBox="1"/>
          <p:nvPr/>
        </p:nvSpPr>
        <p:spPr>
          <a:xfrm>
            <a:off x="280675" y="936900"/>
            <a:ext cx="8990700" cy="12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Maximize </a:t>
            </a: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j</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rPr>
              <a:t>The algorithm examines every pair of items [i,j] in the batch and tries to push every pair apart in the latent space. This calculation can be done efficiently with </a:t>
            </a:r>
            <a:r>
              <a:rPr lang="en" sz="2400">
                <a:solidFill>
                  <a:schemeClr val="dk1"/>
                </a:solidFill>
                <a:latin typeface="Courier New"/>
                <a:ea typeface="Courier New"/>
                <a:cs typeface="Courier New"/>
                <a:sym typeface="Courier New"/>
              </a:rPr>
              <a:t>torch.matmul</a:t>
            </a:r>
            <a:endParaRPr sz="2400">
              <a:latin typeface="Courier New"/>
              <a:ea typeface="Courier New"/>
              <a:cs typeface="Courier New"/>
              <a:sym typeface="Courier New"/>
            </a:endParaRPr>
          </a:p>
        </p:txBody>
      </p:sp>
      <p:sp>
        <p:nvSpPr>
          <p:cNvPr id="313" name="Google Shape;313;p29"/>
          <p:cNvSpPr txBox="1"/>
          <p:nvPr/>
        </p:nvSpPr>
        <p:spPr>
          <a:xfrm>
            <a:off x="1150375" y="25662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A9B7C6"/>
              </a:solidFill>
              <a:highlight>
                <a:srgbClr val="2B2B2B"/>
              </a:highlight>
            </a:endParaRPr>
          </a:p>
        </p:txBody>
      </p:sp>
      <p:sp>
        <p:nvSpPr>
          <p:cNvPr id="314" name="Google Shape;314;p29"/>
          <p:cNvSpPr txBox="1"/>
          <p:nvPr/>
        </p:nvSpPr>
        <p:spPr>
          <a:xfrm>
            <a:off x="226350" y="2566225"/>
            <a:ext cx="8691300" cy="36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ourier New"/>
                <a:ea typeface="Courier New"/>
                <a:cs typeface="Courier New"/>
                <a:sym typeface="Courier New"/>
              </a:rPr>
              <a:t>#indices of the elements of a square matrix above the diagonal</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tt = np.triu_indices(mb_size, k=1)</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adotb = torch.matmul(mu, mu.permute(1, 0))  # batch_size x batch_size</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adota = torch.matmul(mu.view(-1, 1, latent_dim), mu.view(-1, latent_dim, 1))  # batch_size x 1 x 1</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bdotb = torch.matmul(mu.view(-1, 1, latent_dim), mu.view(-1, latent_dim, 1))</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diffsquares = (adota.view(-1, 1).repeat(1, mb_size) + bdotb.view(1, -1).repeat(mb_size,1) - 2 * adotb) / latent_dim</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#pick out only the elements above the diagonal</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diffsquares = diffsquares[tt]</a:t>
            </a:r>
            <a:endParaRPr sz="1600">
              <a:latin typeface="Courier New"/>
              <a:ea typeface="Courier New"/>
              <a:cs typeface="Courier New"/>
              <a:sym typeface="Courier New"/>
            </a:endParaRPr>
          </a:p>
        </p:txBody>
      </p:sp>
      <p:sp>
        <p:nvSpPr>
          <p:cNvPr id="315" name="Google Shape;315;p29"/>
          <p:cNvSpPr txBox="1"/>
          <p:nvPr/>
        </p:nvSpPr>
        <p:spPr>
          <a:xfrm>
            <a:off x="280675" y="6200425"/>
            <a:ext cx="79785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Maximize sum of </a:t>
            </a:r>
            <a:r>
              <a:rPr lang="en" sz="2400">
                <a:solidFill>
                  <a:schemeClr val="dk1"/>
                </a:solidFill>
                <a:latin typeface="Courier New"/>
                <a:ea typeface="Courier New"/>
                <a:cs typeface="Courier New"/>
                <a:sym typeface="Courier New"/>
              </a:rPr>
              <a:t>diffsquares</a:t>
            </a:r>
            <a:r>
              <a:rPr lang="en" sz="2400">
                <a:solidFill>
                  <a:schemeClr val="dk1"/>
                </a:solidFill>
              </a:rPr>
              <a:t> with GO loss (target = 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0"/>
          <p:cNvSpPr/>
          <p:nvPr/>
        </p:nvSpPr>
        <p:spPr>
          <a:xfrm>
            <a:off x="825900" y="4601525"/>
            <a:ext cx="6002700" cy="2094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825900" y="2381850"/>
            <a:ext cx="6002700" cy="215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with MNIST data</a:t>
            </a:r>
            <a:endParaRPr b="1" sz="3600"/>
          </a:p>
        </p:txBody>
      </p:sp>
      <p:sp>
        <p:nvSpPr>
          <p:cNvPr id="323" name="Google Shape;323;p30"/>
          <p:cNvSpPr txBox="1"/>
          <p:nvPr/>
        </p:nvSpPr>
        <p:spPr>
          <a:xfrm>
            <a:off x="280675" y="936900"/>
            <a:ext cx="88632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Batchnorm is a bad idea. Use weightnorm instead</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And hey! The MNIST digits look pretty good!</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t/>
            </a:r>
            <a:endParaRPr sz="2400">
              <a:solidFill>
                <a:schemeClr val="dk1"/>
              </a:solidFill>
            </a:endParaRPr>
          </a:p>
        </p:txBody>
      </p:sp>
      <p:pic>
        <p:nvPicPr>
          <p:cNvPr id="324" name="Google Shape;324;p30"/>
          <p:cNvPicPr preferRelativeResize="0"/>
          <p:nvPr/>
        </p:nvPicPr>
        <p:blipFill>
          <a:blip r:embed="rId3">
            <a:alphaModFix/>
          </a:blip>
          <a:stretch>
            <a:fillRect/>
          </a:stretch>
        </p:blipFill>
        <p:spPr>
          <a:xfrm>
            <a:off x="2707477" y="2713701"/>
            <a:ext cx="3729050" cy="3711675"/>
          </a:xfrm>
          <a:prstGeom prst="rect">
            <a:avLst/>
          </a:prstGeom>
          <a:noFill/>
          <a:ln>
            <a:noFill/>
          </a:ln>
        </p:spPr>
      </p:pic>
      <p:sp>
        <p:nvSpPr>
          <p:cNvPr id="325" name="Google Shape;325;p30"/>
          <p:cNvSpPr txBox="1"/>
          <p:nvPr/>
        </p:nvSpPr>
        <p:spPr>
          <a:xfrm>
            <a:off x="1297850" y="3106925"/>
            <a:ext cx="12684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D(E(X))</a:t>
            </a:r>
            <a:endParaRPr/>
          </a:p>
        </p:txBody>
      </p:sp>
      <p:sp>
        <p:nvSpPr>
          <p:cNvPr id="326" name="Google Shape;326;p30"/>
          <p:cNvSpPr txBox="1"/>
          <p:nvPr/>
        </p:nvSpPr>
        <p:spPr>
          <a:xfrm>
            <a:off x="999350" y="4925950"/>
            <a:ext cx="15669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Original images, 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3"/>
          <p:cNvSpPr txBox="1"/>
          <p:nvPr>
            <p:ph idx="4294967295" type="ctrTitle"/>
          </p:nvPr>
        </p:nvSpPr>
        <p:spPr>
          <a:xfrm>
            <a:off x="112200" y="0"/>
            <a:ext cx="8919600" cy="119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Why care about unsupervised and semi-supervised learning</a:t>
            </a:r>
            <a:r>
              <a:rPr b="1" lang="en" sz="3600"/>
              <a:t>?</a:t>
            </a:r>
            <a:endParaRPr b="1" sz="3600"/>
          </a:p>
        </p:txBody>
      </p:sp>
      <p:sp>
        <p:nvSpPr>
          <p:cNvPr id="71" name="Google Shape;71;p13"/>
          <p:cNvSpPr txBox="1"/>
          <p:nvPr/>
        </p:nvSpPr>
        <p:spPr>
          <a:xfrm>
            <a:off x="361025" y="1414175"/>
            <a:ext cx="9014400" cy="48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Getting labeled data is currently a major obstacle to applying machine learning to problems in industry. </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Human-generated labels: slow and </a:t>
            </a:r>
            <a:r>
              <a:rPr lang="en" sz="3600">
                <a:latin typeface="Source Sans Pro"/>
                <a:ea typeface="Source Sans Pro"/>
                <a:cs typeface="Source Sans Pro"/>
                <a:sym typeface="Source Sans Pro"/>
              </a:rPr>
              <a:t>💰</a:t>
            </a:r>
            <a:r>
              <a:rPr lang="en" sz="2400">
                <a:latin typeface="Source Sans Pro"/>
                <a:ea typeface="Source Sans Pro"/>
                <a:cs typeface="Source Sans Pro"/>
                <a:sym typeface="Source Sans Pro"/>
              </a:rPr>
              <a:t> </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Labeling data is a </a:t>
            </a:r>
            <a:r>
              <a:rPr lang="en" sz="3600">
                <a:latin typeface="Source Sans Pro"/>
                <a:ea typeface="Source Sans Pro"/>
                <a:cs typeface="Source Sans Pro"/>
                <a:sym typeface="Source Sans Pro"/>
              </a:rPr>
              <a:t>💩</a:t>
            </a:r>
            <a:r>
              <a:rPr lang="en" sz="2400">
                <a:latin typeface="Source Sans Pro"/>
                <a:ea typeface="Source Sans Pro"/>
                <a:cs typeface="Source Sans Pro"/>
                <a:sym typeface="Source Sans Pro"/>
              </a:rPr>
              <a:t>  job</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Unsupervised learning could also help with data prep</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AutoNum type="arabicPeriod"/>
            </a:pPr>
            <a:r>
              <a:rPr lang="en" sz="2400">
                <a:latin typeface="Source Sans Pro"/>
                <a:ea typeface="Source Sans Pro"/>
                <a:cs typeface="Source Sans Pro"/>
                <a:sym typeface="Source Sans Pro"/>
              </a:rPr>
              <a:t>Identify near-duplicate items</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AutoNum type="arabicPeriod"/>
            </a:pPr>
            <a:r>
              <a:rPr lang="en" sz="2400">
                <a:latin typeface="Source Sans Pro"/>
                <a:ea typeface="Source Sans Pro"/>
                <a:cs typeface="Source Sans Pro"/>
                <a:sym typeface="Source Sans Pro"/>
              </a:rPr>
              <a:t>Help identify when there are problems with the data collection (instrument failure, biases)</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AutoNum type="arabicPeriod"/>
            </a:pPr>
            <a:r>
              <a:rPr lang="en" sz="2400">
                <a:latin typeface="Source Sans Pro"/>
                <a:ea typeface="Source Sans Pro"/>
                <a:cs typeface="Source Sans Pro"/>
                <a:sym typeface="Source Sans Pro"/>
              </a:rPr>
              <a:t> automate splitting data into maximally disparate training and validation folds</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1"/>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Encoding structured data</a:t>
            </a:r>
            <a:endParaRPr b="1" sz="3600"/>
          </a:p>
        </p:txBody>
      </p:sp>
      <p:sp>
        <p:nvSpPr>
          <p:cNvPr id="332" name="Google Shape;332;p31"/>
          <p:cNvSpPr txBox="1"/>
          <p:nvPr/>
        </p:nvSpPr>
        <p:spPr>
          <a:xfrm>
            <a:off x="280675" y="936900"/>
            <a:ext cx="8990700" cy="16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Autoencoders only make sense when all the features have the same units…. but different features have different units!</a:t>
            </a:r>
            <a:endParaRPr sz="2400">
              <a:solidFill>
                <a:schemeClr val="dk1"/>
              </a:solidFill>
            </a:endParaRPr>
          </a:p>
          <a:p>
            <a:pPr indent="0" lvl="0" marL="0" rtl="0" algn="l">
              <a:spcBef>
                <a:spcPts val="0"/>
              </a:spcBef>
              <a:spcAft>
                <a:spcPts val="0"/>
              </a:spcAft>
              <a:buNone/>
            </a:pPr>
            <a:r>
              <a:rPr lang="en" sz="2400">
                <a:solidFill>
                  <a:schemeClr val="dk1"/>
                </a:solidFill>
              </a:rPr>
              <a:t>Features can have values which are continuous, discrete, categorical or text!</a:t>
            </a:r>
            <a:endParaRPr sz="2400">
              <a:solidFill>
                <a:schemeClr val="dk1"/>
              </a:solidFill>
            </a:endParaRPr>
          </a:p>
        </p:txBody>
      </p:sp>
      <p:sp>
        <p:nvSpPr>
          <p:cNvPr id="333" name="Google Shape;333;p31"/>
          <p:cNvSpPr/>
          <p:nvPr/>
        </p:nvSpPr>
        <p:spPr>
          <a:xfrm flipH="1" rot="10800000">
            <a:off x="2920675" y="3216300"/>
            <a:ext cx="1549500" cy="11292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2920675" y="2716200"/>
            <a:ext cx="472200" cy="414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txBox="1"/>
          <p:nvPr/>
        </p:nvSpPr>
        <p:spPr>
          <a:xfrm>
            <a:off x="-25875" y="2861200"/>
            <a:ext cx="2607000" cy="3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Embedding for categorical variable with n possible values where the embedding space has dimension ceil(log(n)/log(2)).</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sz="1800">
                <a:latin typeface="Source Sans Pro"/>
                <a:ea typeface="Source Sans Pro"/>
                <a:cs typeface="Source Sans Pro"/>
                <a:sym typeface="Source Sans Pro"/>
              </a:rPr>
              <a:t>Hyperparameter: cutoff for minimum number of times the value occurs in the training set before being given a novel embedding</a:t>
            </a:r>
            <a:endParaRPr sz="1800">
              <a:latin typeface="Source Sans Pro"/>
              <a:ea typeface="Source Sans Pro"/>
              <a:cs typeface="Source Sans Pro"/>
              <a:sym typeface="Source Sans Pro"/>
            </a:endParaRPr>
          </a:p>
        </p:txBody>
      </p:sp>
      <p:sp>
        <p:nvSpPr>
          <p:cNvPr id="336" name="Google Shape;336;p31"/>
          <p:cNvSpPr/>
          <p:nvPr/>
        </p:nvSpPr>
        <p:spPr>
          <a:xfrm flipH="1" rot="10800000">
            <a:off x="3517931" y="3054289"/>
            <a:ext cx="148200" cy="768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3791114" y="2723207"/>
            <a:ext cx="678900" cy="414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txBox="1"/>
          <p:nvPr/>
        </p:nvSpPr>
        <p:spPr>
          <a:xfrm>
            <a:off x="4809725" y="2258400"/>
            <a:ext cx="4188600" cy="20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Titanic data set:</a:t>
            </a:r>
            <a:endParaRPr sz="2400">
              <a:solidFill>
                <a:schemeClr val="dk1"/>
              </a:solidFill>
            </a:endParaRPr>
          </a:p>
          <a:p>
            <a:pPr indent="0" lvl="0" marL="0" rtl="0" algn="l">
              <a:spcBef>
                <a:spcPts val="0"/>
              </a:spcBef>
              <a:spcAft>
                <a:spcPts val="0"/>
              </a:spcAft>
              <a:buNone/>
            </a:pPr>
            <a:r>
              <a:rPr lang="en" sz="2400">
                <a:solidFill>
                  <a:schemeClr val="dk1"/>
                </a:solidFill>
              </a:rPr>
              <a:t>Categorical: Pclass, Embarked, Sex, Survived, Surname</a:t>
            </a:r>
            <a:endParaRPr sz="2400">
              <a:solidFill>
                <a:schemeClr val="dk1"/>
              </a:solidFill>
            </a:endParaRPr>
          </a:p>
          <a:p>
            <a:pPr indent="0" lvl="0" marL="0" rtl="0" algn="l">
              <a:spcBef>
                <a:spcPts val="0"/>
              </a:spcBef>
              <a:spcAft>
                <a:spcPts val="0"/>
              </a:spcAft>
              <a:buNone/>
            </a:pPr>
            <a:r>
              <a:rPr lang="en" sz="2400">
                <a:solidFill>
                  <a:schemeClr val="dk1"/>
                </a:solidFill>
              </a:rPr>
              <a:t>Continuous: Fare, Age</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
        <p:nvSpPr>
          <p:cNvPr id="339" name="Google Shape;339;p31"/>
          <p:cNvSpPr txBox="1"/>
          <p:nvPr/>
        </p:nvSpPr>
        <p:spPr>
          <a:xfrm>
            <a:off x="5838775" y="4222550"/>
            <a:ext cx="2607000" cy="15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40" name="Google Shape;340;p31"/>
          <p:cNvSpPr txBox="1"/>
          <p:nvPr/>
        </p:nvSpPr>
        <p:spPr>
          <a:xfrm>
            <a:off x="4809725" y="4345500"/>
            <a:ext cx="4276200" cy="23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Encoder: 2 layer convnet with 2 parallel dense layers to calculate 𝜇, 𝜎</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De</a:t>
            </a:r>
            <a:r>
              <a:rPr lang="en" sz="2400">
                <a:solidFill>
                  <a:schemeClr val="dk1"/>
                </a:solidFill>
              </a:rPr>
              <a:t>coder: 2 layer convnet with dense layers before inverse-mapping embeddings</a:t>
            </a:r>
            <a:endParaRPr sz="2400">
              <a:solidFill>
                <a:schemeClr val="dk1"/>
              </a:solidFill>
            </a:endParaRPr>
          </a:p>
        </p:txBody>
      </p:sp>
      <p:sp>
        <p:nvSpPr>
          <p:cNvPr id="341" name="Google Shape;341;p31"/>
          <p:cNvSpPr/>
          <p:nvPr/>
        </p:nvSpPr>
        <p:spPr>
          <a:xfrm>
            <a:off x="2920675" y="4423700"/>
            <a:ext cx="1549500" cy="1129200"/>
          </a:xfrm>
          <a:prstGeom prst="triangle">
            <a:avLst>
              <a:gd fmla="val 50000"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flipH="1" rot="10800000">
            <a:off x="2920675" y="5638100"/>
            <a:ext cx="472200" cy="414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3517931" y="5638111"/>
            <a:ext cx="148200" cy="768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flipH="1" rot="10800000">
            <a:off x="3791114" y="5631093"/>
            <a:ext cx="678900" cy="414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2"/>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loss with unlabeled data</a:t>
            </a:r>
            <a:endParaRPr b="1" sz="3600"/>
          </a:p>
        </p:txBody>
      </p:sp>
      <p:sp>
        <p:nvSpPr>
          <p:cNvPr id="350" name="Google Shape;350;p32"/>
          <p:cNvSpPr txBox="1"/>
          <p:nvPr/>
        </p:nvSpPr>
        <p:spPr>
          <a:xfrm>
            <a:off x="280675" y="999325"/>
            <a:ext cx="67737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5 GO terms in loss</a:t>
            </a:r>
            <a:endParaRPr sz="2400">
              <a:solidFill>
                <a:schemeClr val="dk1"/>
              </a:solidFill>
            </a:endParaRPr>
          </a:p>
        </p:txBody>
      </p:sp>
      <p:sp>
        <p:nvSpPr>
          <p:cNvPr id="351" name="Google Shape;351;p32"/>
          <p:cNvSpPr txBox="1"/>
          <p:nvPr/>
        </p:nvSpPr>
        <p:spPr>
          <a:xfrm>
            <a:off x="1950463" y="1826713"/>
            <a:ext cx="2670600" cy="13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j</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E(D(E(X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p:txBody>
      </p:sp>
      <p:sp>
        <p:nvSpPr>
          <p:cNvPr id="352" name="Google Shape;352;p32"/>
          <p:cNvSpPr txBox="1"/>
          <p:nvPr/>
        </p:nvSpPr>
        <p:spPr>
          <a:xfrm>
            <a:off x="107263" y="1826725"/>
            <a:ext cx="1973700" cy="1194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Source Sans Pro"/>
              <a:buAutoNum type="arabicPeriod"/>
            </a:pPr>
            <a:r>
              <a:rPr lang="en" sz="2400">
                <a:latin typeface="Source Sans Pro"/>
                <a:ea typeface="Source Sans Pro"/>
                <a:cs typeface="Source Sans Pro"/>
                <a:sym typeface="Source Sans Pro"/>
              </a:rPr>
              <a:t>Maximize:</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AutoNum type="arabicPeriod"/>
            </a:pPr>
            <a:r>
              <a:rPr lang="en" sz="2400">
                <a:latin typeface="Source Sans Pro"/>
                <a:ea typeface="Source Sans Pro"/>
                <a:cs typeface="Source Sans Pro"/>
                <a:sym typeface="Source Sans Pro"/>
              </a:rPr>
              <a:t>Minimize:</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AutoNum type="arabicPeriod"/>
            </a:pPr>
            <a:r>
              <a:rPr lang="en" sz="2400">
                <a:latin typeface="Source Sans Pro"/>
                <a:ea typeface="Source Sans Pro"/>
                <a:cs typeface="Source Sans Pro"/>
                <a:sym typeface="Source Sans Pro"/>
              </a:rPr>
              <a:t>Maximize:</a:t>
            </a:r>
            <a:endParaRPr sz="2400">
              <a:latin typeface="Source Sans Pro"/>
              <a:ea typeface="Source Sans Pro"/>
              <a:cs typeface="Source Sans Pro"/>
              <a:sym typeface="Source Sans Pro"/>
            </a:endParaRPr>
          </a:p>
        </p:txBody>
      </p:sp>
      <p:sp>
        <p:nvSpPr>
          <p:cNvPr id="353" name="Google Shape;353;p32"/>
          <p:cNvSpPr txBox="1"/>
          <p:nvPr/>
        </p:nvSpPr>
        <p:spPr>
          <a:xfrm>
            <a:off x="4621063" y="1499425"/>
            <a:ext cx="1973700" cy="16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GO loss target</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0</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1</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0</a:t>
            </a:r>
            <a:endParaRPr sz="2400">
              <a:latin typeface="Source Sans Pro"/>
              <a:ea typeface="Source Sans Pro"/>
              <a:cs typeface="Source Sans Pro"/>
              <a:sym typeface="Source Sans Pro"/>
            </a:endParaRPr>
          </a:p>
        </p:txBody>
      </p:sp>
      <p:sp>
        <p:nvSpPr>
          <p:cNvPr id="354" name="Google Shape;354;p32"/>
          <p:cNvSpPr txBox="1"/>
          <p:nvPr/>
        </p:nvSpPr>
        <p:spPr>
          <a:xfrm>
            <a:off x="1696325" y="3203475"/>
            <a:ext cx="7340400" cy="10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target=missing]) - 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target=y</a:t>
            </a:r>
            <a:r>
              <a:rPr b="1" baseline="-25000" lang="en" sz="2400">
                <a:solidFill>
                  <a:schemeClr val="dk1"/>
                </a:solidFill>
                <a:latin typeface="Source Sans Pro"/>
                <a:ea typeface="Source Sans Pro"/>
                <a:cs typeface="Source Sans Pro"/>
                <a:sym typeface="Source Sans Pro"/>
              </a:rPr>
              <a:t>correct</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target=missing]) - 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target=y</a:t>
            </a:r>
            <a:r>
              <a:rPr b="1" baseline="-25000" lang="en" sz="2400">
                <a:solidFill>
                  <a:schemeClr val="dk1"/>
                </a:solidFill>
                <a:latin typeface="Source Sans Pro"/>
                <a:ea typeface="Source Sans Pro"/>
                <a:cs typeface="Source Sans Pro"/>
                <a:sym typeface="Source Sans Pro"/>
              </a:rPr>
              <a:t>incorrect</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p:txBody>
      </p:sp>
      <p:sp>
        <p:nvSpPr>
          <p:cNvPr id="355" name="Google Shape;355;p32"/>
          <p:cNvSpPr txBox="1"/>
          <p:nvPr/>
        </p:nvSpPr>
        <p:spPr>
          <a:xfrm>
            <a:off x="114416" y="3247350"/>
            <a:ext cx="20868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4. Minimize:</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5. Maximize:</a:t>
            </a:r>
            <a:endParaRPr/>
          </a:p>
        </p:txBody>
      </p:sp>
      <p:sp>
        <p:nvSpPr>
          <p:cNvPr id="356" name="Google Shape;356;p32"/>
          <p:cNvSpPr txBox="1"/>
          <p:nvPr/>
        </p:nvSpPr>
        <p:spPr>
          <a:xfrm>
            <a:off x="7842136" y="2551425"/>
            <a:ext cx="1194600" cy="20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GO loss </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target</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1</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0</a:t>
            </a:r>
            <a:endParaRPr sz="2400">
              <a:latin typeface="Source Sans Pro"/>
              <a:ea typeface="Source Sans Pro"/>
              <a:cs typeface="Source Sans Pro"/>
              <a:sym typeface="Source Sans Pro"/>
            </a:endParaRPr>
          </a:p>
        </p:txBody>
      </p:sp>
      <p:sp>
        <p:nvSpPr>
          <p:cNvPr id="357" name="Google Shape;357;p32"/>
          <p:cNvSpPr txBox="1"/>
          <p:nvPr/>
        </p:nvSpPr>
        <p:spPr>
          <a:xfrm>
            <a:off x="280675" y="4262475"/>
            <a:ext cx="67737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Variational terms in loss</a:t>
            </a:r>
            <a:endParaRPr sz="2400">
              <a:solidFill>
                <a:schemeClr val="dk1"/>
              </a:solidFill>
            </a:endParaRPr>
          </a:p>
        </p:txBody>
      </p:sp>
      <p:sp>
        <p:nvSpPr>
          <p:cNvPr id="358" name="Google Shape;358;p32"/>
          <p:cNvSpPr txBox="1"/>
          <p:nvPr/>
        </p:nvSpPr>
        <p:spPr>
          <a:xfrm>
            <a:off x="481925" y="4885400"/>
            <a:ext cx="79983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k(|E(X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r>
              <a:rPr b="1" baseline="30000" lang="en" sz="2400">
                <a:solidFill>
                  <a:schemeClr val="dk1"/>
                </a:solidFill>
                <a:latin typeface="Source Sans Pro"/>
                <a:ea typeface="Source Sans Pro"/>
                <a:cs typeface="Source Sans Pro"/>
                <a:sym typeface="Source Sans Pro"/>
              </a:rPr>
              <a:t>2 </a:t>
            </a:r>
            <a:r>
              <a:rPr b="1" lang="en" sz="2400">
                <a:solidFill>
                  <a:schemeClr val="dk1"/>
                </a:solidFill>
                <a:latin typeface="Source Sans Pro"/>
                <a:ea typeface="Source Sans Pro"/>
                <a:cs typeface="Source Sans Pro"/>
                <a:sym typeface="Source Sans Pro"/>
              </a:rPr>
              <a:t> + 𝞂(X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log(𝞂(X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k = a hyperparameter </a:t>
            </a:r>
            <a:endParaRPr/>
          </a:p>
        </p:txBody>
      </p:sp>
      <p:sp>
        <p:nvSpPr>
          <p:cNvPr id="359" name="Google Shape;359;p32"/>
          <p:cNvSpPr txBox="1"/>
          <p:nvPr/>
        </p:nvSpPr>
        <p:spPr>
          <a:xfrm>
            <a:off x="107275" y="4885400"/>
            <a:ext cx="7923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6.</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7.</a:t>
            </a:r>
            <a:endParaRPr sz="2400">
              <a:solidFill>
                <a:schemeClr val="dk1"/>
              </a:solidFill>
              <a:latin typeface="Source Sans Pro"/>
              <a:ea typeface="Source Sans Pro"/>
              <a:cs typeface="Source Sans Pro"/>
              <a:sym typeface="Source Sans Pro"/>
            </a:endParaRPr>
          </a:p>
        </p:txBody>
      </p:sp>
      <p:sp>
        <p:nvSpPr>
          <p:cNvPr id="360" name="Google Shape;360;p32"/>
          <p:cNvSpPr txBox="1"/>
          <p:nvPr/>
        </p:nvSpPr>
        <p:spPr>
          <a:xfrm>
            <a:off x="481925" y="5257525"/>
            <a:ext cx="79983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k(|emb|</a:t>
            </a:r>
            <a:r>
              <a:rPr b="1" baseline="30000" lang="en" sz="2400">
                <a:solidFill>
                  <a:schemeClr val="dk1"/>
                </a:solidFill>
                <a:latin typeface="Source Sans Pro"/>
                <a:ea typeface="Source Sans Pro"/>
                <a:cs typeface="Source Sans Pro"/>
                <a:sym typeface="Source Sans Pro"/>
              </a:rPr>
              <a:t>2 </a:t>
            </a:r>
            <a:r>
              <a:rPr b="1" lang="en" sz="2400">
                <a:solidFill>
                  <a:schemeClr val="dk1"/>
                </a:solidFill>
                <a:latin typeface="Source Sans Pro"/>
                <a:ea typeface="Source Sans Pro"/>
                <a:cs typeface="Source Sans Pro"/>
                <a:sym typeface="Source Sans Pro"/>
              </a:rPr>
              <a:t>)        emb = embedding weights  </a:t>
            </a:r>
            <a:endParaRPr/>
          </a:p>
        </p:txBody>
      </p:sp>
      <p:sp>
        <p:nvSpPr>
          <p:cNvPr id="361" name="Google Shape;361;p32"/>
          <p:cNvSpPr txBox="1"/>
          <p:nvPr/>
        </p:nvSpPr>
        <p:spPr>
          <a:xfrm>
            <a:off x="133775" y="5846575"/>
            <a:ext cx="86946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W</a:t>
            </a:r>
            <a:r>
              <a:rPr lang="en" sz="1800">
                <a:solidFill>
                  <a:schemeClr val="dk1"/>
                </a:solidFill>
              </a:rPr>
              <a:t>hat happens if each item contains a unique piece of information (like a name?) Will weighting the embeddings stop the EDE from zealously pursuing the reward for disambiguating items, while ignoring the discriminator and classification tasks?)</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33"/>
          <p:cNvSpPr txBox="1"/>
          <p:nvPr>
            <p:ph type="title"/>
          </p:nvPr>
        </p:nvSpPr>
        <p:spPr>
          <a:xfrm>
            <a:off x="280675" y="0"/>
            <a:ext cx="37605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detach step</a:t>
            </a:r>
            <a:endParaRPr b="1" sz="3600"/>
          </a:p>
        </p:txBody>
      </p:sp>
      <p:sp>
        <p:nvSpPr>
          <p:cNvPr id="367" name="Google Shape;367;p33"/>
          <p:cNvSpPr txBox="1"/>
          <p:nvPr/>
        </p:nvSpPr>
        <p:spPr>
          <a:xfrm>
            <a:off x="258150" y="3427850"/>
            <a:ext cx="86277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But </a:t>
            </a:r>
            <a:r>
              <a:rPr lang="en" sz="2400">
                <a:solidFill>
                  <a:schemeClr val="dk1"/>
                </a:solidFill>
                <a:latin typeface="Courier New"/>
                <a:ea typeface="Courier New"/>
                <a:cs typeface="Courier New"/>
                <a:sym typeface="Courier New"/>
              </a:rPr>
              <a:t>detach_and_snap</a:t>
            </a:r>
            <a:r>
              <a:rPr lang="en" sz="2400">
                <a:solidFill>
                  <a:schemeClr val="dk1"/>
                </a:solidFill>
              </a:rPr>
              <a:t> works worse than just </a:t>
            </a:r>
            <a:r>
              <a:rPr lang="en" sz="2400">
                <a:solidFill>
                  <a:schemeClr val="dk1"/>
                </a:solidFill>
                <a:latin typeface="Courier New"/>
                <a:ea typeface="Courier New"/>
                <a:cs typeface="Courier New"/>
                <a:sym typeface="Courier New"/>
              </a:rPr>
              <a:t>detach</a:t>
            </a:r>
            <a:r>
              <a:rPr lang="en" sz="2400">
                <a:solidFill>
                  <a:schemeClr val="dk1"/>
                </a:solidFill>
              </a:rPr>
              <a:t>!!</a:t>
            </a:r>
            <a:endParaRPr sz="2400">
              <a:solidFill>
                <a:schemeClr val="dk1"/>
              </a:solidFill>
            </a:endParaRPr>
          </a:p>
          <a:p>
            <a:pPr indent="0" lvl="0" marL="0" rtl="0" algn="l">
              <a:spcBef>
                <a:spcPts val="0"/>
              </a:spcBef>
              <a:spcAft>
                <a:spcPts val="0"/>
              </a:spcAft>
              <a:buNone/>
            </a:pPr>
            <a:r>
              <a:rPr lang="en" sz="2400">
                <a:solidFill>
                  <a:schemeClr val="dk1"/>
                </a:solidFill>
              </a:rPr>
              <a:t>It’s </a:t>
            </a:r>
            <a:r>
              <a:rPr b="1" i="1" lang="en" sz="2400">
                <a:solidFill>
                  <a:schemeClr val="dk1"/>
                </a:solidFill>
              </a:rPr>
              <a:t>so weird</a:t>
            </a:r>
            <a:r>
              <a:rPr lang="en" sz="2400">
                <a:solidFill>
                  <a:schemeClr val="dk1"/>
                </a:solidFill>
              </a:rPr>
              <a:t> that EDE works with </a:t>
            </a:r>
            <a:endParaRPr sz="2400">
              <a:solidFill>
                <a:schemeClr val="dk1"/>
              </a:solidFill>
            </a:endParaRPr>
          </a:p>
          <a:p>
            <a:pPr indent="0" lvl="0" marL="0" rtl="0" algn="l">
              <a:spcBef>
                <a:spcPts val="0"/>
              </a:spcBef>
              <a:spcAft>
                <a:spcPts val="0"/>
              </a:spcAft>
              <a:buNone/>
            </a:pPr>
            <a:r>
              <a:rPr lang="en" sz="2400">
                <a:solidFill>
                  <a:schemeClr val="dk1"/>
                </a:solidFill>
              </a:rPr>
              <a:t>Maximize E((D(E(X))_detach) - E(X) and not</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Maximize </a:t>
            </a:r>
            <a:r>
              <a:rPr lang="en" sz="2400">
                <a:solidFill>
                  <a:schemeClr val="dk1"/>
                </a:solidFill>
              </a:rPr>
              <a:t>E((D(E(X))_detach_and_snap) - E(X)</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Maybe variational embeddings would blur the points in the embedding space? But what about discrete-valued features? Is the algo using the extra phase space to hide info about whether the item is generated?</a:t>
            </a:r>
            <a:endParaRPr sz="2400">
              <a:solidFill>
                <a:schemeClr val="dk1"/>
              </a:solidFill>
            </a:endParaRPr>
          </a:p>
        </p:txBody>
      </p:sp>
      <p:sp>
        <p:nvSpPr>
          <p:cNvPr id="368" name="Google Shape;368;p33"/>
          <p:cNvSpPr txBox="1"/>
          <p:nvPr/>
        </p:nvSpPr>
        <p:spPr>
          <a:xfrm>
            <a:off x="5946700" y="277950"/>
            <a:ext cx="20703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i</a:t>
            </a:r>
            <a:r>
              <a:rPr b="1" lang="en" sz="2400">
                <a:latin typeface="Source Sans Pro"/>
                <a:ea typeface="Source Sans Pro"/>
                <a:cs typeface="Source Sans Pro"/>
                <a:sym typeface="Source Sans Pro"/>
              </a:rPr>
              <a:t>’ = D(E(</a:t>
            </a:r>
            <a:r>
              <a:rPr b="1" lang="en" sz="2400">
                <a:solidFill>
                  <a:schemeClr val="dk1"/>
                </a:solidFill>
                <a:latin typeface="Source Sans Pro"/>
                <a:ea typeface="Source Sans Pro"/>
                <a:cs typeface="Source Sans Pro"/>
                <a:sym typeface="Source Sans Pro"/>
              </a:rPr>
              <a:t>X</a:t>
            </a:r>
            <a:r>
              <a:rPr b="1" baseline="-25000" lang="en" sz="2400">
                <a:solidFill>
                  <a:schemeClr val="dk1"/>
                </a:solidFill>
                <a:latin typeface="Source Sans Pro"/>
                <a:ea typeface="Source Sans Pro"/>
                <a:cs typeface="Source Sans Pro"/>
                <a:sym typeface="Source Sans Pro"/>
              </a:rPr>
              <a:t>i</a:t>
            </a:r>
            <a:r>
              <a:rPr b="1" lang="en" sz="2400">
                <a:latin typeface="Source Sans Pro"/>
                <a:ea typeface="Source Sans Pro"/>
                <a:cs typeface="Source Sans Pro"/>
                <a:sym typeface="Source Sans Pro"/>
              </a:rPr>
              <a:t>))</a:t>
            </a:r>
            <a:endParaRPr b="1" baseline="-25000" sz="2400">
              <a:latin typeface="Source Sans Pro"/>
              <a:ea typeface="Source Sans Pro"/>
              <a:cs typeface="Source Sans Pro"/>
              <a:sym typeface="Source Sans Pro"/>
            </a:endParaRPr>
          </a:p>
        </p:txBody>
      </p:sp>
      <p:sp>
        <p:nvSpPr>
          <p:cNvPr id="369" name="Google Shape;369;p33"/>
          <p:cNvSpPr txBox="1"/>
          <p:nvPr/>
        </p:nvSpPr>
        <p:spPr>
          <a:xfrm>
            <a:off x="7595450" y="535250"/>
            <a:ext cx="11355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Detached from graph</a:t>
            </a:r>
            <a:endParaRPr b="1">
              <a:latin typeface="Source Sans Pro"/>
              <a:ea typeface="Source Sans Pro"/>
              <a:cs typeface="Source Sans Pro"/>
              <a:sym typeface="Source Sans Pro"/>
            </a:endParaRPr>
          </a:p>
        </p:txBody>
      </p:sp>
      <p:sp>
        <p:nvSpPr>
          <p:cNvPr id="370" name="Google Shape;370;p33"/>
          <p:cNvSpPr/>
          <p:nvPr/>
        </p:nvSpPr>
        <p:spPr>
          <a:xfrm>
            <a:off x="811600" y="1497313"/>
            <a:ext cx="738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1246650" y="1073138"/>
            <a:ext cx="738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1603100" y="1676788"/>
            <a:ext cx="738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885400" y="1676788"/>
            <a:ext cx="73800" cy="1032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33"/>
          <p:cNvCxnSpPr>
            <a:stCxn id="371" idx="6"/>
          </p:cNvCxnSpPr>
          <p:nvPr/>
        </p:nvCxnSpPr>
        <p:spPr>
          <a:xfrm flipH="1" rot="10800000">
            <a:off x="1320450" y="1054838"/>
            <a:ext cx="1202100" cy="69900"/>
          </a:xfrm>
          <a:prstGeom prst="straightConnector1">
            <a:avLst/>
          </a:prstGeom>
          <a:noFill/>
          <a:ln cap="flat" cmpd="sng" w="19050">
            <a:solidFill>
              <a:schemeClr val="dk2"/>
            </a:solidFill>
            <a:prstDash val="solid"/>
            <a:round/>
            <a:headEnd len="med" w="med" type="none"/>
            <a:tailEnd len="med" w="med" type="none"/>
          </a:ln>
        </p:spPr>
      </p:cxnSp>
      <p:cxnSp>
        <p:nvCxnSpPr>
          <p:cNvPr id="375" name="Google Shape;375;p33"/>
          <p:cNvCxnSpPr/>
          <p:nvPr/>
        </p:nvCxnSpPr>
        <p:spPr>
          <a:xfrm flipH="1" rot="10800000">
            <a:off x="959200" y="1128688"/>
            <a:ext cx="1607400" cy="378900"/>
          </a:xfrm>
          <a:prstGeom prst="straightConnector1">
            <a:avLst/>
          </a:prstGeom>
          <a:noFill/>
          <a:ln cap="flat" cmpd="sng" w="19050">
            <a:solidFill>
              <a:schemeClr val="dk2"/>
            </a:solidFill>
            <a:prstDash val="solid"/>
            <a:round/>
            <a:headEnd len="med" w="med" type="none"/>
            <a:tailEnd len="med" w="med" type="none"/>
          </a:ln>
        </p:spPr>
      </p:cxnSp>
      <p:cxnSp>
        <p:nvCxnSpPr>
          <p:cNvPr id="376" name="Google Shape;376;p33"/>
          <p:cNvCxnSpPr/>
          <p:nvPr/>
        </p:nvCxnSpPr>
        <p:spPr>
          <a:xfrm flipH="1" rot="10800000">
            <a:off x="1740750" y="1202238"/>
            <a:ext cx="781800" cy="516300"/>
          </a:xfrm>
          <a:prstGeom prst="straightConnector1">
            <a:avLst/>
          </a:prstGeom>
          <a:noFill/>
          <a:ln cap="flat" cmpd="sng" w="19050">
            <a:solidFill>
              <a:schemeClr val="dk2"/>
            </a:solidFill>
            <a:prstDash val="solid"/>
            <a:round/>
            <a:headEnd len="med" w="med" type="none"/>
            <a:tailEnd len="med" w="med" type="none"/>
          </a:ln>
        </p:spPr>
      </p:cxnSp>
      <p:sp>
        <p:nvSpPr>
          <p:cNvPr id="377" name="Google Shape;377;p33"/>
          <p:cNvSpPr txBox="1"/>
          <p:nvPr/>
        </p:nvSpPr>
        <p:spPr>
          <a:xfrm>
            <a:off x="2655150" y="936900"/>
            <a:ext cx="3553800" cy="7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Embedding maps n categorical values to n points in phase space</a:t>
            </a:r>
            <a:endParaRPr sz="1800">
              <a:latin typeface="Source Sans Pro"/>
              <a:ea typeface="Source Sans Pro"/>
              <a:cs typeface="Source Sans Pro"/>
              <a:sym typeface="Source Sans Pro"/>
            </a:endParaRPr>
          </a:p>
        </p:txBody>
      </p:sp>
      <p:sp>
        <p:nvSpPr>
          <p:cNvPr id="378" name="Google Shape;378;p33"/>
          <p:cNvSpPr txBox="1"/>
          <p:nvPr/>
        </p:nvSpPr>
        <p:spPr>
          <a:xfrm>
            <a:off x="1136125" y="1916950"/>
            <a:ext cx="7285200" cy="13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Predicted target. The algorithm can predict any point in the embedding space - but if the predicted target is not one of the points in the embedding, then discriminator will be tipped off that the  feature has been generated!! Is the solution to ‘snap’ predicted categorical and discrete features to the nearest allowed point during the detach step? </a:t>
            </a:r>
            <a:endParaRPr sz="1800">
              <a:latin typeface="Source Sans Pro"/>
              <a:ea typeface="Source Sans Pro"/>
              <a:cs typeface="Source Sans Pro"/>
              <a:sym typeface="Source Sans Pro"/>
            </a:endParaRPr>
          </a:p>
        </p:txBody>
      </p:sp>
      <p:cxnSp>
        <p:nvCxnSpPr>
          <p:cNvPr id="379" name="Google Shape;379;p33"/>
          <p:cNvCxnSpPr/>
          <p:nvPr/>
        </p:nvCxnSpPr>
        <p:spPr>
          <a:xfrm rot="10800000">
            <a:off x="958875" y="1851238"/>
            <a:ext cx="118200" cy="265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4"/>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with missing data</a:t>
            </a:r>
            <a:endParaRPr b="1" sz="3600"/>
          </a:p>
        </p:txBody>
      </p:sp>
      <p:sp>
        <p:nvSpPr>
          <p:cNvPr id="385" name="Google Shape;385;p34"/>
          <p:cNvSpPr txBox="1"/>
          <p:nvPr/>
        </p:nvSpPr>
        <p:spPr>
          <a:xfrm>
            <a:off x="280675" y="813850"/>
            <a:ext cx="67737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Encode missing categorical targets as [0,0 …</a:t>
            </a:r>
            <a:r>
              <a:rPr lang="en" sz="2400">
                <a:solidFill>
                  <a:schemeClr val="dk1"/>
                </a:solidFill>
              </a:rPr>
              <a:t> 0]</a:t>
            </a:r>
            <a:endParaRPr sz="2400">
              <a:solidFill>
                <a:schemeClr val="dk1"/>
              </a:solidFill>
            </a:endParaRPr>
          </a:p>
          <a:p>
            <a:pPr indent="0" lvl="0" marL="0" rtl="0" algn="l">
              <a:spcBef>
                <a:spcPts val="0"/>
              </a:spcBef>
              <a:spcAft>
                <a:spcPts val="0"/>
              </a:spcAft>
              <a:buNone/>
            </a:pPr>
            <a:r>
              <a:rPr lang="en" sz="2400">
                <a:solidFill>
                  <a:schemeClr val="dk1"/>
                </a:solidFill>
              </a:rPr>
              <a:t>Two methods to calculate categorical target:</a:t>
            </a:r>
            <a:endParaRPr sz="2400"/>
          </a:p>
        </p:txBody>
      </p:sp>
      <p:sp>
        <p:nvSpPr>
          <p:cNvPr id="386" name="Google Shape;386;p34"/>
          <p:cNvSpPr txBox="1"/>
          <p:nvPr/>
        </p:nvSpPr>
        <p:spPr>
          <a:xfrm>
            <a:off x="546175" y="5394950"/>
            <a:ext cx="4955100" cy="13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𝜇</a:t>
            </a:r>
            <a:r>
              <a:rPr b="1" baseline="-25000" lang="en" sz="2400">
                <a:solidFill>
                  <a:schemeClr val="dk1"/>
                </a:solidFill>
                <a:latin typeface="Source Sans Pro"/>
                <a:ea typeface="Source Sans Pro"/>
                <a:cs typeface="Source Sans Pro"/>
                <a:sym typeface="Source Sans Pro"/>
              </a:rPr>
              <a:t>i,missing </a:t>
            </a:r>
            <a:r>
              <a:rPr b="1" lang="en" sz="2400">
                <a:solidFill>
                  <a:schemeClr val="dk1"/>
                </a:solidFill>
                <a:latin typeface="Source Sans Pro"/>
                <a:ea typeface="Source Sans Pro"/>
                <a:cs typeface="Source Sans Pro"/>
                <a:sym typeface="Source Sans Pro"/>
              </a:rPr>
              <a:t>= 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target=missing]) </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𝜇</a:t>
            </a:r>
            <a:r>
              <a:rPr b="1" baseline="-25000" lang="en" sz="2400">
                <a:solidFill>
                  <a:schemeClr val="dk1"/>
                </a:solidFill>
                <a:latin typeface="Source Sans Pro"/>
                <a:ea typeface="Source Sans Pro"/>
                <a:cs typeface="Source Sans Pro"/>
                <a:sym typeface="Source Sans Pro"/>
              </a:rPr>
              <a:t>i,0               </a:t>
            </a:r>
            <a:r>
              <a:rPr b="1" lang="en" sz="2400">
                <a:solidFill>
                  <a:schemeClr val="dk1"/>
                </a:solidFill>
                <a:latin typeface="Source Sans Pro"/>
                <a:ea typeface="Source Sans Pro"/>
                <a:cs typeface="Source Sans Pro"/>
                <a:sym typeface="Source Sans Pro"/>
              </a:rPr>
              <a:t>= </a:t>
            </a: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target=y</a:t>
            </a:r>
            <a:r>
              <a:rPr b="1" baseline="-25000" lang="en" sz="2400">
                <a:solidFill>
                  <a:schemeClr val="dk1"/>
                </a:solidFill>
                <a:latin typeface="Source Sans Pro"/>
                <a:ea typeface="Source Sans Pro"/>
                <a:cs typeface="Source Sans Pro"/>
                <a:sym typeface="Source Sans Pro"/>
              </a:rPr>
              <a:t>0</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𝜇</a:t>
            </a:r>
            <a:r>
              <a:rPr b="1" baseline="-25000" lang="en" sz="2400">
                <a:solidFill>
                  <a:schemeClr val="dk1"/>
                </a:solidFill>
                <a:latin typeface="Source Sans Pro"/>
                <a:ea typeface="Source Sans Pro"/>
                <a:cs typeface="Source Sans Pro"/>
                <a:sym typeface="Source Sans Pro"/>
              </a:rPr>
              <a:t>i,1               </a:t>
            </a:r>
            <a:r>
              <a:rPr b="1" lang="en" sz="2400">
                <a:solidFill>
                  <a:schemeClr val="dk1"/>
                </a:solidFill>
                <a:latin typeface="Source Sans Pro"/>
                <a:ea typeface="Source Sans Pro"/>
                <a:cs typeface="Source Sans Pro"/>
                <a:sym typeface="Source Sans Pro"/>
              </a:rPr>
              <a:t>= 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target=y</a:t>
            </a:r>
            <a:r>
              <a:rPr b="1" baseline="-25000" lang="en" sz="2400">
                <a:solidFill>
                  <a:schemeClr val="dk1"/>
                </a:solidFill>
                <a:latin typeface="Source Sans Pro"/>
                <a:ea typeface="Source Sans Pro"/>
                <a:cs typeface="Source Sans Pro"/>
                <a:sym typeface="Source Sans Pro"/>
              </a:rPr>
              <a:t>1</a:t>
            </a:r>
            <a:r>
              <a:rPr b="1" lang="en" sz="2400">
                <a:solidFill>
                  <a:schemeClr val="dk1"/>
                </a:solidFill>
                <a:latin typeface="Source Sans Pro"/>
                <a:ea typeface="Source Sans Pro"/>
                <a:cs typeface="Source Sans Pro"/>
                <a:sym typeface="Source Sans Pro"/>
              </a:rPr>
              <a:t>)|</a:t>
            </a:r>
            <a:endParaRPr b="1" sz="2400">
              <a:solidFill>
                <a:schemeClr val="dk1"/>
              </a:solidFill>
              <a:latin typeface="Source Sans Pro"/>
              <a:ea typeface="Source Sans Pro"/>
              <a:cs typeface="Source Sans Pro"/>
              <a:sym typeface="Source Sans Pro"/>
            </a:endParaRPr>
          </a:p>
        </p:txBody>
      </p:sp>
      <p:sp>
        <p:nvSpPr>
          <p:cNvPr id="387" name="Google Shape;387;p34"/>
          <p:cNvSpPr txBox="1"/>
          <p:nvPr/>
        </p:nvSpPr>
        <p:spPr>
          <a:xfrm>
            <a:off x="486500" y="2651450"/>
            <a:ext cx="52008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y</a:t>
            </a:r>
            <a:r>
              <a:rPr b="1" baseline="-25000" lang="en" sz="2400">
                <a:solidFill>
                  <a:schemeClr val="dk1"/>
                </a:solidFill>
                <a:latin typeface="Source Sans Pro"/>
                <a:ea typeface="Source Sans Pro"/>
                <a:cs typeface="Source Sans Pro"/>
                <a:sym typeface="Source Sans Pro"/>
              </a:rPr>
              <a:t>target</a:t>
            </a:r>
            <a:r>
              <a:rPr b="1" lang="en" sz="2400">
                <a:solidFill>
                  <a:schemeClr val="dk1"/>
                </a:solidFill>
                <a:latin typeface="Source Sans Pro"/>
                <a:ea typeface="Source Sans Pro"/>
                <a:cs typeface="Source Sans Pro"/>
                <a:sym typeface="Source Sans Pro"/>
              </a:rPr>
              <a:t> =</a:t>
            </a:r>
            <a:r>
              <a:rPr b="1" lang="en" sz="2400">
                <a:solidFill>
                  <a:schemeClr val="dk1"/>
                </a:solidFill>
                <a:latin typeface="Source Sans Pro"/>
                <a:ea typeface="Source Sans Pro"/>
                <a:cs typeface="Source Sans Pro"/>
                <a:sym typeface="Source Sans Pro"/>
              </a:rPr>
              <a:t> D(</a:t>
            </a: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,target=missing]))</a:t>
            </a:r>
            <a:r>
              <a:rPr b="1" baseline="-25000" lang="en" sz="2400">
                <a:solidFill>
                  <a:schemeClr val="dk1"/>
                </a:solidFill>
                <a:latin typeface="Source Sans Pro"/>
                <a:ea typeface="Source Sans Pro"/>
                <a:cs typeface="Source Sans Pro"/>
                <a:sym typeface="Source Sans Pro"/>
              </a:rPr>
              <a:t>target</a:t>
            </a:r>
            <a:r>
              <a:rPr b="1" lang="en" sz="2400">
                <a:solidFill>
                  <a:schemeClr val="dk1"/>
                </a:solidFill>
                <a:latin typeface="Source Sans Pro"/>
                <a:ea typeface="Source Sans Pro"/>
                <a:cs typeface="Source Sans Pro"/>
                <a:sym typeface="Source Sans Pro"/>
              </a:rPr>
              <a:t> </a:t>
            </a:r>
            <a:endParaRPr/>
          </a:p>
        </p:txBody>
      </p:sp>
      <p:sp>
        <p:nvSpPr>
          <p:cNvPr id="388" name="Google Shape;388;p34"/>
          <p:cNvSpPr txBox="1"/>
          <p:nvPr/>
        </p:nvSpPr>
        <p:spPr>
          <a:xfrm>
            <a:off x="280675" y="1750750"/>
            <a:ext cx="8863500" cy="829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arabicPeriod"/>
            </a:pPr>
            <a:r>
              <a:rPr lang="en" sz="2400">
                <a:solidFill>
                  <a:schemeClr val="dk1"/>
                </a:solidFill>
              </a:rPr>
              <a:t>Encode, decode, then pick out the target feature and convert the closest embedding point back to the embedding index. </a:t>
            </a:r>
            <a:endParaRPr sz="2400"/>
          </a:p>
        </p:txBody>
      </p:sp>
      <p:sp>
        <p:nvSpPr>
          <p:cNvPr id="389" name="Google Shape;389;p34"/>
          <p:cNvSpPr/>
          <p:nvPr/>
        </p:nvSpPr>
        <p:spPr>
          <a:xfrm>
            <a:off x="7383150" y="3172563"/>
            <a:ext cx="738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7818200" y="2748388"/>
            <a:ext cx="738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8174650" y="3352038"/>
            <a:ext cx="738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7456950" y="3352038"/>
            <a:ext cx="73800" cy="1032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txBox="1"/>
          <p:nvPr/>
        </p:nvSpPr>
        <p:spPr>
          <a:xfrm>
            <a:off x="7892000" y="2580250"/>
            <a:ext cx="3246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Source Sans Pro"/>
                <a:ea typeface="Source Sans Pro"/>
                <a:cs typeface="Source Sans Pro"/>
                <a:sym typeface="Source Sans Pro"/>
              </a:rPr>
              <a:t>0</a:t>
            </a:r>
            <a:endParaRPr/>
          </a:p>
        </p:txBody>
      </p:sp>
      <p:sp>
        <p:nvSpPr>
          <p:cNvPr id="394" name="Google Shape;394;p34"/>
          <p:cNvSpPr txBox="1"/>
          <p:nvPr/>
        </p:nvSpPr>
        <p:spPr>
          <a:xfrm>
            <a:off x="7058550" y="3004425"/>
            <a:ext cx="3246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Source Sans Pro"/>
                <a:ea typeface="Source Sans Pro"/>
                <a:cs typeface="Source Sans Pro"/>
                <a:sym typeface="Source Sans Pro"/>
              </a:rPr>
              <a:t>1</a:t>
            </a:r>
            <a:endParaRPr/>
          </a:p>
        </p:txBody>
      </p:sp>
      <p:sp>
        <p:nvSpPr>
          <p:cNvPr id="395" name="Google Shape;395;p34"/>
          <p:cNvSpPr txBox="1"/>
          <p:nvPr/>
        </p:nvSpPr>
        <p:spPr>
          <a:xfrm>
            <a:off x="8248450" y="3275775"/>
            <a:ext cx="3246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Source Sans Pro"/>
                <a:ea typeface="Source Sans Pro"/>
                <a:cs typeface="Source Sans Pro"/>
                <a:sym typeface="Source Sans Pro"/>
              </a:rPr>
              <a:t>2</a:t>
            </a:r>
            <a:endParaRPr/>
          </a:p>
        </p:txBody>
      </p:sp>
      <p:sp>
        <p:nvSpPr>
          <p:cNvPr id="396" name="Google Shape;396;p34"/>
          <p:cNvSpPr txBox="1"/>
          <p:nvPr/>
        </p:nvSpPr>
        <p:spPr>
          <a:xfrm>
            <a:off x="7465250" y="3536900"/>
            <a:ext cx="11781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y</a:t>
            </a:r>
            <a:r>
              <a:rPr b="1" baseline="-25000" lang="en" sz="2400">
                <a:solidFill>
                  <a:schemeClr val="dk1"/>
                </a:solidFill>
                <a:latin typeface="Source Sans Pro"/>
                <a:ea typeface="Source Sans Pro"/>
                <a:cs typeface="Source Sans Pro"/>
                <a:sym typeface="Source Sans Pro"/>
              </a:rPr>
              <a:t>target</a:t>
            </a:r>
            <a:endParaRPr/>
          </a:p>
        </p:txBody>
      </p:sp>
      <p:cxnSp>
        <p:nvCxnSpPr>
          <p:cNvPr id="397" name="Google Shape;397;p34"/>
          <p:cNvCxnSpPr/>
          <p:nvPr/>
        </p:nvCxnSpPr>
        <p:spPr>
          <a:xfrm rot="10800000">
            <a:off x="7526500" y="3443913"/>
            <a:ext cx="118200" cy="265500"/>
          </a:xfrm>
          <a:prstGeom prst="straightConnector1">
            <a:avLst/>
          </a:prstGeom>
          <a:noFill/>
          <a:ln cap="flat" cmpd="sng" w="19050">
            <a:solidFill>
              <a:schemeClr val="dk2"/>
            </a:solidFill>
            <a:prstDash val="solid"/>
            <a:round/>
            <a:headEnd len="med" w="med" type="none"/>
            <a:tailEnd len="med" w="med" type="none"/>
          </a:ln>
        </p:spPr>
      </p:cxnSp>
      <p:sp>
        <p:nvSpPr>
          <p:cNvPr id="398" name="Google Shape;398;p34"/>
          <p:cNvSpPr txBox="1"/>
          <p:nvPr/>
        </p:nvSpPr>
        <p:spPr>
          <a:xfrm>
            <a:off x="830100" y="3300925"/>
            <a:ext cx="55896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Disadvantages: no error estimate, error from both decoder and encoder</a:t>
            </a:r>
            <a:endParaRPr/>
          </a:p>
        </p:txBody>
      </p:sp>
      <p:sp>
        <p:nvSpPr>
          <p:cNvPr id="399" name="Google Shape;399;p34"/>
          <p:cNvSpPr txBox="1"/>
          <p:nvPr/>
        </p:nvSpPr>
        <p:spPr>
          <a:xfrm>
            <a:off x="317250" y="4275238"/>
            <a:ext cx="85095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2. Use softmax of Gaussian Overlap to compare encodings of item with missing target to the item with </a:t>
            </a:r>
            <a:r>
              <a:rPr b="1" lang="en" sz="2400">
                <a:solidFill>
                  <a:schemeClr val="dk1"/>
                </a:solidFill>
                <a:latin typeface="Source Sans Pro"/>
                <a:ea typeface="Source Sans Pro"/>
                <a:cs typeface="Source Sans Pro"/>
                <a:sym typeface="Source Sans Pro"/>
              </a:rPr>
              <a:t>target=y</a:t>
            </a:r>
            <a:r>
              <a:rPr b="1" baseline="-25000" lang="en" sz="2400">
                <a:solidFill>
                  <a:schemeClr val="dk1"/>
                </a:solidFill>
                <a:latin typeface="Source Sans Pro"/>
                <a:ea typeface="Source Sans Pro"/>
                <a:cs typeface="Source Sans Pro"/>
                <a:sym typeface="Source Sans Pro"/>
              </a:rPr>
              <a:t>0</a:t>
            </a:r>
            <a:r>
              <a:rPr lang="en" sz="2400">
                <a:solidFill>
                  <a:schemeClr val="dk1"/>
                </a:solidFill>
              </a:rPr>
              <a:t> and </a:t>
            </a:r>
            <a:r>
              <a:rPr b="1" lang="en" sz="2400">
                <a:solidFill>
                  <a:schemeClr val="dk1"/>
                </a:solidFill>
                <a:latin typeface="Source Sans Pro"/>
                <a:ea typeface="Source Sans Pro"/>
                <a:cs typeface="Source Sans Pro"/>
                <a:sym typeface="Source Sans Pro"/>
              </a:rPr>
              <a:t>target=y</a:t>
            </a:r>
            <a:r>
              <a:rPr b="1" baseline="-25000" lang="en" sz="2400">
                <a:solidFill>
                  <a:schemeClr val="dk1"/>
                </a:solidFill>
                <a:latin typeface="Source Sans Pro"/>
                <a:ea typeface="Source Sans Pro"/>
                <a:cs typeface="Source Sans Pro"/>
                <a:sym typeface="Source Sans Pro"/>
              </a:rPr>
              <a:t>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35"/>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training for Titanic data set</a:t>
            </a:r>
            <a:endParaRPr b="1" sz="3600"/>
          </a:p>
        </p:txBody>
      </p:sp>
      <p:sp>
        <p:nvSpPr>
          <p:cNvPr id="405" name="Google Shape;405;p35"/>
          <p:cNvSpPr txBox="1"/>
          <p:nvPr/>
        </p:nvSpPr>
        <p:spPr>
          <a:xfrm>
            <a:off x="133200" y="1691100"/>
            <a:ext cx="1931700" cy="21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Two methods to calculate categorical target</a:t>
            </a:r>
            <a:endParaRPr sz="2400"/>
          </a:p>
        </p:txBody>
      </p:sp>
      <p:pic>
        <p:nvPicPr>
          <p:cNvPr id="406" name="Google Shape;406;p35"/>
          <p:cNvPicPr preferRelativeResize="0"/>
          <p:nvPr/>
        </p:nvPicPr>
        <p:blipFill>
          <a:blip r:embed="rId3">
            <a:alphaModFix/>
          </a:blip>
          <a:stretch>
            <a:fillRect/>
          </a:stretch>
        </p:blipFill>
        <p:spPr>
          <a:xfrm>
            <a:off x="1732264" y="1691100"/>
            <a:ext cx="6697835" cy="5166899"/>
          </a:xfrm>
          <a:prstGeom prst="rect">
            <a:avLst/>
          </a:prstGeom>
          <a:noFill/>
          <a:ln>
            <a:noFill/>
          </a:ln>
        </p:spPr>
      </p:pic>
      <p:cxnSp>
        <p:nvCxnSpPr>
          <p:cNvPr id="407" name="Google Shape;407;p35"/>
          <p:cNvCxnSpPr/>
          <p:nvPr/>
        </p:nvCxnSpPr>
        <p:spPr>
          <a:xfrm flipH="1" rot="10800000">
            <a:off x="3539625" y="1366875"/>
            <a:ext cx="3244500" cy="1356900"/>
          </a:xfrm>
          <a:prstGeom prst="straightConnector1">
            <a:avLst/>
          </a:prstGeom>
          <a:noFill/>
          <a:ln cap="flat" cmpd="sng" w="28575">
            <a:solidFill>
              <a:schemeClr val="dk2"/>
            </a:solidFill>
            <a:prstDash val="solid"/>
            <a:round/>
            <a:headEnd len="med" w="med" type="none"/>
            <a:tailEnd len="med" w="med" type="none"/>
          </a:ln>
        </p:spPr>
      </p:cxnSp>
      <p:cxnSp>
        <p:nvCxnSpPr>
          <p:cNvPr id="408" name="Google Shape;408;p35"/>
          <p:cNvCxnSpPr/>
          <p:nvPr/>
        </p:nvCxnSpPr>
        <p:spPr>
          <a:xfrm rot="10800000">
            <a:off x="2669350" y="1440650"/>
            <a:ext cx="147600" cy="1091400"/>
          </a:xfrm>
          <a:prstGeom prst="straightConnector1">
            <a:avLst/>
          </a:prstGeom>
          <a:noFill/>
          <a:ln cap="flat" cmpd="sng" w="28575">
            <a:solidFill>
              <a:schemeClr val="dk2"/>
            </a:solidFill>
            <a:prstDash val="solid"/>
            <a:round/>
            <a:headEnd len="med" w="med" type="none"/>
            <a:tailEnd len="med" w="med" type="none"/>
          </a:ln>
        </p:spPr>
      </p:cxnSp>
      <p:sp>
        <p:nvSpPr>
          <p:cNvPr id="409" name="Google Shape;409;p35"/>
          <p:cNvSpPr txBox="1"/>
          <p:nvPr/>
        </p:nvSpPr>
        <p:spPr>
          <a:xfrm>
            <a:off x="4911225" y="936900"/>
            <a:ext cx="4232700" cy="7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ource Sans Pro"/>
                <a:ea typeface="Source Sans Pro"/>
                <a:cs typeface="Source Sans Pro"/>
                <a:sym typeface="Source Sans Pro"/>
              </a:rPr>
              <a:t>D(E([X</a:t>
            </a:r>
            <a:r>
              <a:rPr b="1" baseline="-25000" lang="en" sz="1800">
                <a:solidFill>
                  <a:schemeClr val="dk1"/>
                </a:solidFill>
                <a:latin typeface="Source Sans Pro"/>
                <a:ea typeface="Source Sans Pro"/>
                <a:cs typeface="Source Sans Pro"/>
                <a:sym typeface="Source Sans Pro"/>
              </a:rPr>
              <a:t>i</a:t>
            </a:r>
            <a:r>
              <a:rPr b="1" lang="en" sz="1800">
                <a:solidFill>
                  <a:schemeClr val="dk1"/>
                </a:solidFill>
                <a:latin typeface="Source Sans Pro"/>
                <a:ea typeface="Source Sans Pro"/>
                <a:cs typeface="Source Sans Pro"/>
                <a:sym typeface="Source Sans Pro"/>
              </a:rPr>
              <a:t>, target=missing]))</a:t>
            </a:r>
            <a:r>
              <a:rPr b="1" baseline="-25000" lang="en" sz="1800">
                <a:solidFill>
                  <a:schemeClr val="dk1"/>
                </a:solidFill>
                <a:latin typeface="Source Sans Pro"/>
                <a:ea typeface="Source Sans Pro"/>
                <a:cs typeface="Source Sans Pro"/>
                <a:sym typeface="Source Sans Pro"/>
              </a:rPr>
              <a:t>target </a:t>
            </a:r>
            <a:r>
              <a:rPr b="1" lang="en" sz="1800">
                <a:solidFill>
                  <a:schemeClr val="dk1"/>
                </a:solidFill>
                <a:latin typeface="Source Sans Pro"/>
                <a:ea typeface="Source Sans Pro"/>
                <a:cs typeface="Source Sans Pro"/>
                <a:sym typeface="Source Sans Pro"/>
              </a:rPr>
              <a:t>== X</a:t>
            </a:r>
            <a:r>
              <a:rPr b="1" baseline="-25000" lang="en" sz="1800">
                <a:solidFill>
                  <a:schemeClr val="dk1"/>
                </a:solidFill>
                <a:latin typeface="Source Sans Pro"/>
                <a:ea typeface="Source Sans Pro"/>
                <a:cs typeface="Source Sans Pro"/>
                <a:sym typeface="Source Sans Pro"/>
              </a:rPr>
              <a:t>i,target</a:t>
            </a:r>
            <a:endParaRPr sz="1800"/>
          </a:p>
        </p:txBody>
      </p:sp>
      <p:sp>
        <p:nvSpPr>
          <p:cNvPr id="410" name="Google Shape;410;p35"/>
          <p:cNvSpPr txBox="1"/>
          <p:nvPr/>
        </p:nvSpPr>
        <p:spPr>
          <a:xfrm>
            <a:off x="133200" y="936900"/>
            <a:ext cx="44787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ource Sans Pro"/>
                <a:ea typeface="Source Sans Pro"/>
                <a:cs typeface="Source Sans Pro"/>
                <a:sym typeface="Source Sans Pro"/>
              </a:rPr>
              <a:t>softmax(GO(𝜇</a:t>
            </a:r>
            <a:r>
              <a:rPr b="1" baseline="-25000" lang="en" sz="1800">
                <a:solidFill>
                  <a:schemeClr val="dk1"/>
                </a:solidFill>
                <a:latin typeface="Source Sans Pro"/>
                <a:ea typeface="Source Sans Pro"/>
                <a:cs typeface="Source Sans Pro"/>
                <a:sym typeface="Source Sans Pro"/>
              </a:rPr>
              <a:t>i,0 </a:t>
            </a:r>
            <a:r>
              <a:rPr b="1" lang="en" sz="1800">
                <a:solidFill>
                  <a:schemeClr val="dk1"/>
                </a:solidFill>
                <a:latin typeface="Source Sans Pro"/>
                <a:ea typeface="Source Sans Pro"/>
                <a:cs typeface="Source Sans Pro"/>
                <a:sym typeface="Source Sans Pro"/>
              </a:rPr>
              <a:t>- 𝜇</a:t>
            </a:r>
            <a:r>
              <a:rPr b="1" baseline="-25000" lang="en" sz="1800">
                <a:solidFill>
                  <a:schemeClr val="dk1"/>
                </a:solidFill>
                <a:latin typeface="Source Sans Pro"/>
                <a:ea typeface="Source Sans Pro"/>
                <a:cs typeface="Source Sans Pro"/>
                <a:sym typeface="Source Sans Pro"/>
              </a:rPr>
              <a:t>i,missing</a:t>
            </a:r>
            <a:r>
              <a:rPr b="1" lang="en" sz="1800">
                <a:solidFill>
                  <a:schemeClr val="dk1"/>
                </a:solidFill>
                <a:latin typeface="Source Sans Pro"/>
                <a:ea typeface="Source Sans Pro"/>
                <a:cs typeface="Source Sans Pro"/>
                <a:sym typeface="Source Sans Pro"/>
              </a:rPr>
              <a:t>), GO(𝜇</a:t>
            </a:r>
            <a:r>
              <a:rPr b="1" baseline="-25000" lang="en" sz="1800">
                <a:solidFill>
                  <a:schemeClr val="dk1"/>
                </a:solidFill>
                <a:latin typeface="Source Sans Pro"/>
                <a:ea typeface="Source Sans Pro"/>
                <a:cs typeface="Source Sans Pro"/>
                <a:sym typeface="Source Sans Pro"/>
              </a:rPr>
              <a:t>i,1 </a:t>
            </a:r>
            <a:r>
              <a:rPr b="1" lang="en" sz="1800">
                <a:solidFill>
                  <a:schemeClr val="dk1"/>
                </a:solidFill>
                <a:latin typeface="Source Sans Pro"/>
                <a:ea typeface="Source Sans Pro"/>
                <a:cs typeface="Source Sans Pro"/>
                <a:sym typeface="Source Sans Pro"/>
              </a:rPr>
              <a:t>- 𝜇</a:t>
            </a:r>
            <a:r>
              <a:rPr b="1" baseline="-25000" lang="en" sz="1800">
                <a:solidFill>
                  <a:schemeClr val="dk1"/>
                </a:solidFill>
                <a:latin typeface="Source Sans Pro"/>
                <a:ea typeface="Source Sans Pro"/>
                <a:cs typeface="Source Sans Pro"/>
                <a:sym typeface="Source Sans Pro"/>
              </a:rPr>
              <a:t>i,missing</a:t>
            </a:r>
            <a:r>
              <a:rPr b="1" lang="en" sz="1800">
                <a:solidFill>
                  <a:schemeClr val="dk1"/>
                </a:solidFill>
                <a:latin typeface="Source Sans Pro"/>
                <a:ea typeface="Source Sans Pro"/>
                <a:cs typeface="Source Sans Pro"/>
                <a:sym typeface="Source Sans Pro"/>
              </a:rPr>
              <a:t>))</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6"/>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training for Titanic data set</a:t>
            </a:r>
            <a:endParaRPr b="1" sz="3600"/>
          </a:p>
        </p:txBody>
      </p:sp>
      <p:pic>
        <p:nvPicPr>
          <p:cNvPr id="416" name="Google Shape;416;p36"/>
          <p:cNvPicPr preferRelativeResize="0"/>
          <p:nvPr/>
        </p:nvPicPr>
        <p:blipFill>
          <a:blip r:embed="rId3">
            <a:alphaModFix/>
          </a:blip>
          <a:stretch>
            <a:fillRect/>
          </a:stretch>
        </p:blipFill>
        <p:spPr>
          <a:xfrm>
            <a:off x="1732264" y="1691100"/>
            <a:ext cx="6697835" cy="5166899"/>
          </a:xfrm>
          <a:prstGeom prst="rect">
            <a:avLst/>
          </a:prstGeom>
          <a:noFill/>
          <a:ln>
            <a:noFill/>
          </a:ln>
        </p:spPr>
      </p:pic>
      <p:sp>
        <p:nvSpPr>
          <p:cNvPr id="417" name="Google Shape;417;p36"/>
          <p:cNvSpPr txBox="1"/>
          <p:nvPr/>
        </p:nvSpPr>
        <p:spPr>
          <a:xfrm>
            <a:off x="118625" y="861150"/>
            <a:ext cx="83115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Training vector length equilibrates because of competition between GO loss termas and </a:t>
            </a: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r>
              <a:rPr b="1" baseline="30000" lang="en" sz="2400">
                <a:solidFill>
                  <a:schemeClr val="dk1"/>
                </a:solidFill>
                <a:latin typeface="Source Sans Pro"/>
                <a:ea typeface="Source Sans Pro"/>
                <a:cs typeface="Source Sans Pro"/>
                <a:sym typeface="Source Sans Pro"/>
              </a:rPr>
              <a:t>2  </a:t>
            </a:r>
            <a:r>
              <a:rPr lang="en" sz="2400">
                <a:solidFill>
                  <a:schemeClr val="dk1"/>
                </a:solidFill>
              </a:rPr>
              <a:t>term in loss. </a:t>
            </a:r>
            <a:endParaRPr sz="2400"/>
          </a:p>
        </p:txBody>
      </p:sp>
      <p:sp>
        <p:nvSpPr>
          <p:cNvPr id="418" name="Google Shape;418;p36"/>
          <p:cNvSpPr txBox="1"/>
          <p:nvPr/>
        </p:nvSpPr>
        <p:spPr>
          <a:xfrm>
            <a:off x="0" y="2076475"/>
            <a:ext cx="1951200" cy="3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Could you construct an ensemble of networks using network weights after equilibrium is reached?</a:t>
            </a:r>
            <a:r>
              <a:rPr lang="en" sz="2400">
                <a:solidFill>
                  <a:schemeClr val="dk1"/>
                </a:solidFill>
              </a:rPr>
              <a:t> </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id="423" name="Google Shape;423;p37"/>
          <p:cNvPicPr preferRelativeResize="0"/>
          <p:nvPr/>
        </p:nvPicPr>
        <p:blipFill>
          <a:blip r:embed="rId3">
            <a:alphaModFix/>
          </a:blip>
          <a:stretch>
            <a:fillRect/>
          </a:stretch>
        </p:blipFill>
        <p:spPr>
          <a:xfrm>
            <a:off x="1104900" y="2200275"/>
            <a:ext cx="6934200" cy="2457450"/>
          </a:xfrm>
          <a:prstGeom prst="rect">
            <a:avLst/>
          </a:prstGeom>
          <a:noFill/>
          <a:ln>
            <a:noFill/>
          </a:ln>
        </p:spPr>
      </p:pic>
      <p:sp>
        <p:nvSpPr>
          <p:cNvPr id="424" name="Google Shape;424;p37"/>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training for Titanic dataset</a:t>
            </a:r>
            <a:endParaRPr b="1" sz="3600"/>
          </a:p>
        </p:txBody>
      </p:sp>
      <p:cxnSp>
        <p:nvCxnSpPr>
          <p:cNvPr id="425" name="Google Shape;425;p37"/>
          <p:cNvCxnSpPr/>
          <p:nvPr/>
        </p:nvCxnSpPr>
        <p:spPr>
          <a:xfrm flipH="1" rot="10800000">
            <a:off x="5416500" y="1383350"/>
            <a:ext cx="1223100" cy="1179300"/>
          </a:xfrm>
          <a:prstGeom prst="straightConnector1">
            <a:avLst/>
          </a:prstGeom>
          <a:noFill/>
          <a:ln cap="flat" cmpd="sng" w="28575">
            <a:solidFill>
              <a:schemeClr val="dk2"/>
            </a:solidFill>
            <a:prstDash val="solid"/>
            <a:round/>
            <a:headEnd len="med" w="med" type="none"/>
            <a:tailEnd len="med" w="med" type="none"/>
          </a:ln>
        </p:spPr>
      </p:cxnSp>
      <p:cxnSp>
        <p:nvCxnSpPr>
          <p:cNvPr id="426" name="Google Shape;426;p37"/>
          <p:cNvCxnSpPr/>
          <p:nvPr/>
        </p:nvCxnSpPr>
        <p:spPr>
          <a:xfrm rot="10800000">
            <a:off x="3610850" y="1436700"/>
            <a:ext cx="611700" cy="801000"/>
          </a:xfrm>
          <a:prstGeom prst="straightConnector1">
            <a:avLst/>
          </a:prstGeom>
          <a:noFill/>
          <a:ln cap="flat" cmpd="sng" w="28575">
            <a:solidFill>
              <a:schemeClr val="dk2"/>
            </a:solidFill>
            <a:prstDash val="solid"/>
            <a:round/>
            <a:headEnd len="med" w="med" type="none"/>
            <a:tailEnd len="med" w="med" type="none"/>
          </a:ln>
        </p:spPr>
      </p:cxnSp>
      <p:sp>
        <p:nvSpPr>
          <p:cNvPr id="427" name="Google Shape;427;p37"/>
          <p:cNvSpPr txBox="1"/>
          <p:nvPr/>
        </p:nvSpPr>
        <p:spPr>
          <a:xfrm>
            <a:off x="4911225" y="936900"/>
            <a:ext cx="4232700" cy="7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ource Sans Pro"/>
                <a:ea typeface="Source Sans Pro"/>
                <a:cs typeface="Source Sans Pro"/>
                <a:sym typeface="Source Sans Pro"/>
              </a:rPr>
              <a:t>D(E([X</a:t>
            </a:r>
            <a:r>
              <a:rPr b="1" baseline="-25000" lang="en" sz="1800">
                <a:solidFill>
                  <a:schemeClr val="dk1"/>
                </a:solidFill>
                <a:latin typeface="Source Sans Pro"/>
                <a:ea typeface="Source Sans Pro"/>
                <a:cs typeface="Source Sans Pro"/>
                <a:sym typeface="Source Sans Pro"/>
              </a:rPr>
              <a:t>i</a:t>
            </a:r>
            <a:r>
              <a:rPr b="1" lang="en" sz="1800">
                <a:solidFill>
                  <a:schemeClr val="dk1"/>
                </a:solidFill>
                <a:latin typeface="Source Sans Pro"/>
                <a:ea typeface="Source Sans Pro"/>
                <a:cs typeface="Source Sans Pro"/>
                <a:sym typeface="Source Sans Pro"/>
              </a:rPr>
              <a:t>, target=missing]))</a:t>
            </a:r>
            <a:r>
              <a:rPr b="1" baseline="-25000" lang="en" sz="1800">
                <a:solidFill>
                  <a:schemeClr val="dk1"/>
                </a:solidFill>
                <a:latin typeface="Source Sans Pro"/>
                <a:ea typeface="Source Sans Pro"/>
                <a:cs typeface="Source Sans Pro"/>
                <a:sym typeface="Source Sans Pro"/>
              </a:rPr>
              <a:t>target </a:t>
            </a:r>
            <a:r>
              <a:rPr b="1" lang="en" sz="1800">
                <a:solidFill>
                  <a:schemeClr val="dk1"/>
                </a:solidFill>
                <a:latin typeface="Source Sans Pro"/>
                <a:ea typeface="Source Sans Pro"/>
                <a:cs typeface="Source Sans Pro"/>
                <a:sym typeface="Source Sans Pro"/>
              </a:rPr>
              <a:t>== X</a:t>
            </a:r>
            <a:r>
              <a:rPr b="1" baseline="-25000" lang="en" sz="1800">
                <a:solidFill>
                  <a:schemeClr val="dk1"/>
                </a:solidFill>
                <a:latin typeface="Source Sans Pro"/>
                <a:ea typeface="Source Sans Pro"/>
                <a:cs typeface="Source Sans Pro"/>
                <a:sym typeface="Source Sans Pro"/>
              </a:rPr>
              <a:t>i,target</a:t>
            </a:r>
            <a:endParaRPr sz="1800"/>
          </a:p>
        </p:txBody>
      </p:sp>
      <p:sp>
        <p:nvSpPr>
          <p:cNvPr id="428" name="Google Shape;428;p37"/>
          <p:cNvSpPr txBox="1"/>
          <p:nvPr/>
        </p:nvSpPr>
        <p:spPr>
          <a:xfrm>
            <a:off x="133200" y="936900"/>
            <a:ext cx="44787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ource Sans Pro"/>
                <a:ea typeface="Source Sans Pro"/>
                <a:cs typeface="Source Sans Pro"/>
                <a:sym typeface="Source Sans Pro"/>
              </a:rPr>
              <a:t>softmax(GO(𝜇</a:t>
            </a:r>
            <a:r>
              <a:rPr b="1" baseline="-25000" lang="en" sz="1800">
                <a:solidFill>
                  <a:schemeClr val="dk1"/>
                </a:solidFill>
                <a:latin typeface="Source Sans Pro"/>
                <a:ea typeface="Source Sans Pro"/>
                <a:cs typeface="Source Sans Pro"/>
                <a:sym typeface="Source Sans Pro"/>
              </a:rPr>
              <a:t>i,0 </a:t>
            </a:r>
            <a:r>
              <a:rPr b="1" lang="en" sz="1800">
                <a:solidFill>
                  <a:schemeClr val="dk1"/>
                </a:solidFill>
                <a:latin typeface="Source Sans Pro"/>
                <a:ea typeface="Source Sans Pro"/>
                <a:cs typeface="Source Sans Pro"/>
                <a:sym typeface="Source Sans Pro"/>
              </a:rPr>
              <a:t>- 𝜇</a:t>
            </a:r>
            <a:r>
              <a:rPr b="1" baseline="-25000" lang="en" sz="1800">
                <a:solidFill>
                  <a:schemeClr val="dk1"/>
                </a:solidFill>
                <a:latin typeface="Source Sans Pro"/>
                <a:ea typeface="Source Sans Pro"/>
                <a:cs typeface="Source Sans Pro"/>
                <a:sym typeface="Source Sans Pro"/>
              </a:rPr>
              <a:t>i,missing</a:t>
            </a:r>
            <a:r>
              <a:rPr b="1" lang="en" sz="1800">
                <a:solidFill>
                  <a:schemeClr val="dk1"/>
                </a:solidFill>
                <a:latin typeface="Source Sans Pro"/>
                <a:ea typeface="Source Sans Pro"/>
                <a:cs typeface="Source Sans Pro"/>
                <a:sym typeface="Source Sans Pro"/>
              </a:rPr>
              <a:t>), GO(𝜇</a:t>
            </a:r>
            <a:r>
              <a:rPr b="1" baseline="-25000" lang="en" sz="1800">
                <a:solidFill>
                  <a:schemeClr val="dk1"/>
                </a:solidFill>
                <a:latin typeface="Source Sans Pro"/>
                <a:ea typeface="Source Sans Pro"/>
                <a:cs typeface="Source Sans Pro"/>
                <a:sym typeface="Source Sans Pro"/>
              </a:rPr>
              <a:t>i,1 </a:t>
            </a:r>
            <a:r>
              <a:rPr b="1" lang="en" sz="1800">
                <a:solidFill>
                  <a:schemeClr val="dk1"/>
                </a:solidFill>
                <a:latin typeface="Source Sans Pro"/>
                <a:ea typeface="Source Sans Pro"/>
                <a:cs typeface="Source Sans Pro"/>
                <a:sym typeface="Source Sans Pro"/>
              </a:rPr>
              <a:t>- 𝜇</a:t>
            </a:r>
            <a:r>
              <a:rPr b="1" baseline="-25000" lang="en" sz="1800">
                <a:solidFill>
                  <a:schemeClr val="dk1"/>
                </a:solidFill>
                <a:latin typeface="Source Sans Pro"/>
                <a:ea typeface="Source Sans Pro"/>
                <a:cs typeface="Source Sans Pro"/>
                <a:sym typeface="Source Sans Pro"/>
              </a:rPr>
              <a:t>i,missing</a:t>
            </a:r>
            <a:r>
              <a:rPr b="1" lang="en" sz="1800">
                <a:solidFill>
                  <a:schemeClr val="dk1"/>
                </a:solidFill>
                <a:latin typeface="Source Sans Pro"/>
                <a:ea typeface="Source Sans Pro"/>
                <a:cs typeface="Source Sans Pro"/>
                <a:sym typeface="Source Sans Pro"/>
              </a:rPr>
              <a:t>))</a:t>
            </a:r>
            <a:endParaRPr sz="1800"/>
          </a:p>
        </p:txBody>
      </p:sp>
      <p:sp>
        <p:nvSpPr>
          <p:cNvPr id="429" name="Google Shape;429;p37"/>
          <p:cNvSpPr txBox="1"/>
          <p:nvPr/>
        </p:nvSpPr>
        <p:spPr>
          <a:xfrm>
            <a:off x="280675" y="5603100"/>
            <a:ext cx="8470200" cy="12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Is the algorithm using not-target categorical features to hide information about whether the item is a reconstruction? (ie D(E(X)) vs X?)</a:t>
            </a:r>
            <a:endParaRPr sz="2400"/>
          </a:p>
        </p:txBody>
      </p:sp>
      <p:sp>
        <p:nvSpPr>
          <p:cNvPr id="430" name="Google Shape;430;p37"/>
          <p:cNvSpPr txBox="1"/>
          <p:nvPr/>
        </p:nvSpPr>
        <p:spPr>
          <a:xfrm>
            <a:off x="133200" y="1383338"/>
            <a:ext cx="34050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Logging reconstruction errors for each feature</a:t>
            </a:r>
            <a:endParaRPr/>
          </a:p>
        </p:txBody>
      </p:sp>
      <p:sp>
        <p:nvSpPr>
          <p:cNvPr id="431" name="Google Shape;431;p37"/>
          <p:cNvSpPr txBox="1"/>
          <p:nvPr/>
        </p:nvSpPr>
        <p:spPr>
          <a:xfrm>
            <a:off x="280675" y="4727550"/>
            <a:ext cx="80916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Performance on non-target values is better when the algorithm is not reconstructing missing target values.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38"/>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More </a:t>
            </a:r>
            <a:r>
              <a:rPr b="1" lang="en" sz="3600"/>
              <a:t>EDE mysteries….</a:t>
            </a:r>
            <a:endParaRPr b="1" sz="3600"/>
          </a:p>
        </p:txBody>
      </p:sp>
      <p:sp>
        <p:nvSpPr>
          <p:cNvPr id="437" name="Google Shape;437;p38"/>
          <p:cNvSpPr txBox="1"/>
          <p:nvPr/>
        </p:nvSpPr>
        <p:spPr>
          <a:xfrm>
            <a:off x="145600" y="761325"/>
            <a:ext cx="8830800" cy="42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RMSprop(momentum=0.5) seems to work better than Adam. SGD doesn't work at all. what's up with that?</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PReLU vs LeakyReLU: turning off noise generated for items with missing targets 𝜇</a:t>
            </a:r>
            <a:r>
              <a:rPr baseline="-25000" lang="en" sz="2400">
                <a:solidFill>
                  <a:schemeClr val="dk1"/>
                </a:solidFill>
                <a:latin typeface="Source Sans Pro"/>
                <a:ea typeface="Source Sans Pro"/>
                <a:cs typeface="Source Sans Pro"/>
                <a:sym typeface="Source Sans Pro"/>
              </a:rPr>
              <a:t>t=mis</a:t>
            </a:r>
            <a:r>
              <a:rPr lang="en" sz="2400">
                <a:solidFill>
                  <a:schemeClr val="dk1"/>
                </a:solidFill>
                <a:latin typeface="Source Sans Pro"/>
                <a:ea typeface="Source Sans Pro"/>
                <a:cs typeface="Source Sans Pro"/>
                <a:sym typeface="Source Sans Pro"/>
              </a:rPr>
              <a:t> makes NAN losses for LeakyReLU but not for PReLU?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PReLU seems to allow the algorithm to learn representations for 𝜇</a:t>
            </a:r>
            <a:r>
              <a:rPr baseline="-25000" lang="en" sz="2400">
                <a:solidFill>
                  <a:schemeClr val="dk1"/>
                </a:solidFill>
                <a:latin typeface="Source Sans Pro"/>
                <a:ea typeface="Source Sans Pro"/>
                <a:cs typeface="Source Sans Pro"/>
                <a:sym typeface="Source Sans Pro"/>
              </a:rPr>
              <a:t>t=mis</a:t>
            </a:r>
            <a:r>
              <a:rPr lang="en" sz="2400">
                <a:solidFill>
                  <a:schemeClr val="dk1"/>
                </a:solidFill>
                <a:latin typeface="Source Sans Pro"/>
                <a:ea typeface="Source Sans Pro"/>
                <a:cs typeface="Source Sans Pro"/>
                <a:sym typeface="Source Sans Pro"/>
              </a:rPr>
              <a:t>, 𝜇</a:t>
            </a:r>
            <a:r>
              <a:rPr baseline="-25000" lang="en" sz="2400">
                <a:solidFill>
                  <a:schemeClr val="dk1"/>
                </a:solidFill>
                <a:latin typeface="Source Sans Pro"/>
                <a:ea typeface="Source Sans Pro"/>
                <a:cs typeface="Source Sans Pro"/>
                <a:sym typeface="Source Sans Pro"/>
              </a:rPr>
              <a:t>t=0</a:t>
            </a:r>
            <a:r>
              <a:rPr lang="en" sz="2400">
                <a:solidFill>
                  <a:schemeClr val="dk1"/>
                </a:solidFill>
                <a:latin typeface="Source Sans Pro"/>
                <a:ea typeface="Source Sans Pro"/>
                <a:cs typeface="Source Sans Pro"/>
                <a:sym typeface="Source Sans Pro"/>
              </a:rPr>
              <a:t>, 𝜇</a:t>
            </a:r>
            <a:r>
              <a:rPr baseline="-25000" lang="en" sz="2400">
                <a:solidFill>
                  <a:schemeClr val="dk1"/>
                </a:solidFill>
                <a:latin typeface="Source Sans Pro"/>
                <a:ea typeface="Source Sans Pro"/>
                <a:cs typeface="Source Sans Pro"/>
                <a:sym typeface="Source Sans Pro"/>
              </a:rPr>
              <a:t>t=1</a:t>
            </a:r>
            <a:r>
              <a:rPr lang="en" sz="2400">
                <a:solidFill>
                  <a:schemeClr val="dk1"/>
                </a:solidFill>
                <a:latin typeface="Source Sans Pro"/>
                <a:ea typeface="Source Sans Pro"/>
                <a:cs typeface="Source Sans Pro"/>
                <a:sym typeface="Source Sans Pro"/>
              </a:rPr>
              <a:t> such that |𝜇</a:t>
            </a:r>
            <a:r>
              <a:rPr baseline="-25000" lang="en" sz="2400">
                <a:solidFill>
                  <a:schemeClr val="dk1"/>
                </a:solidFill>
                <a:latin typeface="Source Sans Pro"/>
                <a:ea typeface="Source Sans Pro"/>
                <a:cs typeface="Source Sans Pro"/>
                <a:sym typeface="Source Sans Pro"/>
              </a:rPr>
              <a:t>t=mis</a:t>
            </a:r>
            <a:r>
              <a:rPr lang="en" sz="2400">
                <a:solidFill>
                  <a:schemeClr val="dk1"/>
                </a:solidFill>
                <a:latin typeface="Source Sans Pro"/>
                <a:ea typeface="Source Sans Pro"/>
                <a:cs typeface="Source Sans Pro"/>
                <a:sym typeface="Source Sans Pro"/>
              </a:rPr>
              <a:t>-𝜇</a:t>
            </a:r>
            <a:r>
              <a:rPr baseline="-25000" lang="en" sz="2400">
                <a:solidFill>
                  <a:schemeClr val="dk1"/>
                </a:solidFill>
                <a:latin typeface="Source Sans Pro"/>
                <a:ea typeface="Source Sans Pro"/>
                <a:cs typeface="Source Sans Pro"/>
                <a:sym typeface="Source Sans Pro"/>
              </a:rPr>
              <a:t>t=0</a:t>
            </a:r>
            <a:r>
              <a:rPr lang="en" sz="2400">
                <a:solidFill>
                  <a:schemeClr val="dk1"/>
                </a:solidFill>
                <a:latin typeface="Source Sans Pro"/>
                <a:ea typeface="Source Sans Pro"/>
                <a:cs typeface="Source Sans Pro"/>
                <a:sym typeface="Source Sans Pro"/>
              </a:rPr>
              <a:t>| and |𝜇</a:t>
            </a:r>
            <a:r>
              <a:rPr baseline="-25000" lang="en" sz="2400">
                <a:solidFill>
                  <a:schemeClr val="dk1"/>
                </a:solidFill>
                <a:latin typeface="Source Sans Pro"/>
                <a:ea typeface="Source Sans Pro"/>
                <a:cs typeface="Source Sans Pro"/>
                <a:sym typeface="Source Sans Pro"/>
              </a:rPr>
              <a:t>t=mis</a:t>
            </a:r>
            <a:r>
              <a:rPr lang="en" sz="2400">
                <a:solidFill>
                  <a:schemeClr val="dk1"/>
                </a:solidFill>
                <a:latin typeface="Source Sans Pro"/>
                <a:ea typeface="Source Sans Pro"/>
                <a:cs typeface="Source Sans Pro"/>
                <a:sym typeface="Source Sans Pro"/>
              </a:rPr>
              <a:t>- 𝜇</a:t>
            </a:r>
            <a:r>
              <a:rPr baseline="-25000" lang="en" sz="2400">
                <a:solidFill>
                  <a:schemeClr val="dk1"/>
                </a:solidFill>
                <a:latin typeface="Source Sans Pro"/>
                <a:ea typeface="Source Sans Pro"/>
                <a:cs typeface="Source Sans Pro"/>
                <a:sym typeface="Source Sans Pro"/>
              </a:rPr>
              <a:t>t=1</a:t>
            </a:r>
            <a:r>
              <a:rPr lang="en" sz="2400">
                <a:solidFill>
                  <a:schemeClr val="dk1"/>
                </a:solidFill>
                <a:latin typeface="Source Sans Pro"/>
                <a:ea typeface="Source Sans Pro"/>
                <a:cs typeface="Source Sans Pro"/>
                <a:sym typeface="Source Sans Pro"/>
              </a:rPr>
              <a:t>| have different values for all the items. Meanwhile LeakyReLU seems to cause the algorithm to learn representations such that |𝜇</a:t>
            </a:r>
            <a:r>
              <a:rPr baseline="-25000" lang="en" sz="2400">
                <a:solidFill>
                  <a:schemeClr val="dk1"/>
                </a:solidFill>
                <a:latin typeface="Source Sans Pro"/>
                <a:ea typeface="Source Sans Pro"/>
                <a:cs typeface="Source Sans Pro"/>
                <a:sym typeface="Source Sans Pro"/>
              </a:rPr>
              <a:t>t=mis</a:t>
            </a:r>
            <a:r>
              <a:rPr lang="en" sz="2400">
                <a:solidFill>
                  <a:schemeClr val="dk1"/>
                </a:solidFill>
                <a:latin typeface="Source Sans Pro"/>
                <a:ea typeface="Source Sans Pro"/>
                <a:cs typeface="Source Sans Pro"/>
                <a:sym typeface="Source Sans Pro"/>
              </a:rPr>
              <a:t>-𝜇</a:t>
            </a:r>
            <a:r>
              <a:rPr baseline="-25000" lang="en" sz="2400">
                <a:solidFill>
                  <a:schemeClr val="dk1"/>
                </a:solidFill>
                <a:latin typeface="Source Sans Pro"/>
                <a:ea typeface="Source Sans Pro"/>
                <a:cs typeface="Source Sans Pro"/>
                <a:sym typeface="Source Sans Pro"/>
              </a:rPr>
              <a:t>t=0</a:t>
            </a:r>
            <a:r>
              <a:rPr lang="en" sz="2400">
                <a:solidFill>
                  <a:schemeClr val="dk1"/>
                </a:solidFill>
                <a:latin typeface="Source Sans Pro"/>
                <a:ea typeface="Source Sans Pro"/>
                <a:cs typeface="Source Sans Pro"/>
                <a:sym typeface="Source Sans Pro"/>
              </a:rPr>
              <a:t>| and |𝜇</a:t>
            </a:r>
            <a:r>
              <a:rPr baseline="-25000" lang="en" sz="2400">
                <a:solidFill>
                  <a:schemeClr val="dk1"/>
                </a:solidFill>
                <a:latin typeface="Source Sans Pro"/>
                <a:ea typeface="Source Sans Pro"/>
                <a:cs typeface="Source Sans Pro"/>
                <a:sym typeface="Source Sans Pro"/>
              </a:rPr>
              <a:t>t=mis</a:t>
            </a:r>
            <a:r>
              <a:rPr lang="en" sz="2400">
                <a:solidFill>
                  <a:schemeClr val="dk1"/>
                </a:solidFill>
                <a:latin typeface="Source Sans Pro"/>
                <a:ea typeface="Source Sans Pro"/>
                <a:cs typeface="Source Sans Pro"/>
                <a:sym typeface="Source Sans Pro"/>
              </a:rPr>
              <a:t> - 𝜇</a:t>
            </a:r>
            <a:r>
              <a:rPr baseline="-25000" lang="en" sz="2400">
                <a:solidFill>
                  <a:schemeClr val="dk1"/>
                </a:solidFill>
                <a:latin typeface="Source Sans Pro"/>
                <a:ea typeface="Source Sans Pro"/>
                <a:cs typeface="Source Sans Pro"/>
                <a:sym typeface="Source Sans Pro"/>
              </a:rPr>
              <a:t>t=1</a:t>
            </a:r>
            <a:r>
              <a:rPr lang="en" sz="2400">
                <a:solidFill>
                  <a:schemeClr val="dk1"/>
                </a:solidFill>
                <a:latin typeface="Source Sans Pro"/>
                <a:ea typeface="Source Sans Pro"/>
                <a:cs typeface="Source Sans Pro"/>
                <a:sym typeface="Source Sans Pro"/>
              </a:rPr>
              <a:t>| have THE SAME VALUES for all the items... What!!! Is this just a result of having a shallow network?</a:t>
            </a:r>
            <a:endParaRPr sz="2400">
              <a:latin typeface="Source Sans Pro"/>
              <a:ea typeface="Source Sans Pro"/>
              <a:cs typeface="Source Sans Pro"/>
              <a:sym typeface="Source Sans Pro"/>
            </a:endParaRPr>
          </a:p>
        </p:txBody>
      </p:sp>
      <p:sp>
        <p:nvSpPr>
          <p:cNvPr id="438" name="Google Shape;438;p38"/>
          <p:cNvSpPr txBox="1"/>
          <p:nvPr/>
        </p:nvSpPr>
        <p:spPr>
          <a:xfrm>
            <a:off x="158850" y="5579725"/>
            <a:ext cx="73650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How to pick constant for v</a:t>
            </a:r>
            <a:r>
              <a:rPr lang="en" sz="2400">
                <a:solidFill>
                  <a:schemeClr val="dk1"/>
                </a:solidFill>
              </a:rPr>
              <a:t>ariational terms in loss?</a:t>
            </a:r>
            <a:endParaRPr sz="2400">
              <a:solidFill>
                <a:schemeClr val="dk1"/>
              </a:solidFill>
            </a:endParaRPr>
          </a:p>
        </p:txBody>
      </p:sp>
      <p:sp>
        <p:nvSpPr>
          <p:cNvPr id="439" name="Google Shape;439;p38"/>
          <p:cNvSpPr txBox="1"/>
          <p:nvPr/>
        </p:nvSpPr>
        <p:spPr>
          <a:xfrm>
            <a:off x="374650" y="5911450"/>
            <a:ext cx="79983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k(|E(X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r>
              <a:rPr b="1" baseline="30000" lang="en" sz="2400">
                <a:solidFill>
                  <a:schemeClr val="dk1"/>
                </a:solidFill>
                <a:latin typeface="Source Sans Pro"/>
                <a:ea typeface="Source Sans Pro"/>
                <a:cs typeface="Source Sans Pro"/>
                <a:sym typeface="Source Sans Pro"/>
              </a:rPr>
              <a:t>2 </a:t>
            </a:r>
            <a:r>
              <a:rPr b="1" lang="en" sz="2400">
                <a:solidFill>
                  <a:schemeClr val="dk1"/>
                </a:solidFill>
                <a:latin typeface="Source Sans Pro"/>
                <a:ea typeface="Source Sans Pro"/>
                <a:cs typeface="Source Sans Pro"/>
                <a:sym typeface="Source Sans Pro"/>
              </a:rPr>
              <a:t> + 𝞂(X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log(𝞂(X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k = a hyperparameter </a:t>
            </a:r>
            <a:endParaRPr/>
          </a:p>
        </p:txBody>
      </p:sp>
      <p:sp>
        <p:nvSpPr>
          <p:cNvPr id="440" name="Google Shape;440;p38"/>
          <p:cNvSpPr txBox="1"/>
          <p:nvPr/>
        </p:nvSpPr>
        <p:spPr>
          <a:xfrm>
            <a:off x="0" y="5911450"/>
            <a:ext cx="7923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6.</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7.</a:t>
            </a:r>
            <a:endParaRPr sz="2400">
              <a:solidFill>
                <a:schemeClr val="dk1"/>
              </a:solidFill>
              <a:latin typeface="Source Sans Pro"/>
              <a:ea typeface="Source Sans Pro"/>
              <a:cs typeface="Source Sans Pro"/>
              <a:sym typeface="Source Sans Pro"/>
            </a:endParaRPr>
          </a:p>
        </p:txBody>
      </p:sp>
      <p:sp>
        <p:nvSpPr>
          <p:cNvPr id="441" name="Google Shape;441;p38"/>
          <p:cNvSpPr txBox="1"/>
          <p:nvPr/>
        </p:nvSpPr>
        <p:spPr>
          <a:xfrm>
            <a:off x="374650" y="6283575"/>
            <a:ext cx="79983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k(|emb|</a:t>
            </a:r>
            <a:r>
              <a:rPr b="1" baseline="30000" lang="en" sz="2400">
                <a:solidFill>
                  <a:schemeClr val="dk1"/>
                </a:solidFill>
                <a:latin typeface="Source Sans Pro"/>
                <a:ea typeface="Source Sans Pro"/>
                <a:cs typeface="Source Sans Pro"/>
                <a:sym typeface="Source Sans Pro"/>
              </a:rPr>
              <a:t>2 </a:t>
            </a:r>
            <a:r>
              <a:rPr b="1" lang="en" sz="2400">
                <a:solidFill>
                  <a:schemeClr val="dk1"/>
                </a:solidFill>
                <a:latin typeface="Source Sans Pro"/>
                <a:ea typeface="Source Sans Pro"/>
                <a:cs typeface="Source Sans Pro"/>
                <a:sym typeface="Source Sans Pro"/>
              </a:rPr>
              <a:t>)        emb = embedding weights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pic>
        <p:nvPicPr>
          <p:cNvPr id="446" name="Google Shape;446;p39"/>
          <p:cNvPicPr preferRelativeResize="0"/>
          <p:nvPr/>
        </p:nvPicPr>
        <p:blipFill>
          <a:blip r:embed="rId3">
            <a:alphaModFix/>
          </a:blip>
          <a:stretch>
            <a:fillRect/>
          </a:stretch>
        </p:blipFill>
        <p:spPr>
          <a:xfrm>
            <a:off x="159301" y="1644150"/>
            <a:ext cx="6495150" cy="5022200"/>
          </a:xfrm>
          <a:prstGeom prst="rect">
            <a:avLst/>
          </a:prstGeom>
          <a:noFill/>
          <a:ln>
            <a:noFill/>
          </a:ln>
        </p:spPr>
      </p:pic>
      <p:sp>
        <p:nvSpPr>
          <p:cNvPr id="447" name="Google Shape;447;p39"/>
          <p:cNvSpPr txBox="1"/>
          <p:nvPr>
            <p:ph type="title"/>
          </p:nvPr>
        </p:nvSpPr>
        <p:spPr>
          <a:xfrm>
            <a:off x="280800" y="-206500"/>
            <a:ext cx="4572000" cy="2001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further work: how does algo store real vs generated?</a:t>
            </a:r>
            <a:endParaRPr b="1" sz="3600"/>
          </a:p>
        </p:txBody>
      </p:sp>
      <p:sp>
        <p:nvSpPr>
          <p:cNvPr id="448" name="Google Shape;448;p39"/>
          <p:cNvSpPr txBox="1"/>
          <p:nvPr/>
        </p:nvSpPr>
        <p:spPr>
          <a:xfrm>
            <a:off x="4852800" y="140500"/>
            <a:ext cx="4291200" cy="23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Does the algorithm “hide” information about whether the item is reconstructed? (ie by using a non-information feature to stash “this is a fake”)</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
        <p:nvSpPr>
          <p:cNvPr id="449" name="Google Shape;449;p39"/>
          <p:cNvSpPr txBox="1"/>
          <p:nvPr/>
        </p:nvSpPr>
        <p:spPr>
          <a:xfrm>
            <a:off x="4852800" y="2448100"/>
            <a:ext cx="4418700" cy="23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Is the algorithm making a “swiss cheese” latent space where the bubbles are fakes and the solid bit is items from the training set?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
        <p:nvSpPr>
          <p:cNvPr id="450" name="Google Shape;450;p39"/>
          <p:cNvSpPr txBox="1"/>
          <p:nvPr/>
        </p:nvSpPr>
        <p:spPr>
          <a:xfrm>
            <a:off x="4940950" y="4390375"/>
            <a:ext cx="3731400" cy="13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Are the distributions of 𝜎’s are different for real and generated items?</a:t>
            </a:r>
            <a:endParaRPr sz="2400"/>
          </a:p>
        </p:txBody>
      </p:sp>
      <p:sp>
        <p:nvSpPr>
          <p:cNvPr id="451" name="Google Shape;451;p39"/>
          <p:cNvSpPr txBox="1"/>
          <p:nvPr/>
        </p:nvSpPr>
        <p:spPr>
          <a:xfrm>
            <a:off x="786825" y="1794500"/>
            <a:ext cx="2398800" cy="22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Once the EDE is “good enough” does it just stop encoding whether the item looks faked?</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0"/>
          <p:cNvSpPr txBox="1"/>
          <p:nvPr>
            <p:ph type="title"/>
          </p:nvPr>
        </p:nvSpPr>
        <p:spPr>
          <a:xfrm>
            <a:off x="280675" y="309725"/>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What is the EDE doing? It’s not clustering items by label...</a:t>
            </a:r>
            <a:endParaRPr b="1" sz="3600"/>
          </a:p>
        </p:txBody>
      </p:sp>
      <p:sp>
        <p:nvSpPr>
          <p:cNvPr id="457" name="Google Shape;457;p40"/>
          <p:cNvSpPr txBox="1"/>
          <p:nvPr/>
        </p:nvSpPr>
        <p:spPr>
          <a:xfrm>
            <a:off x="221675" y="1163075"/>
            <a:ext cx="80226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There isn’t a cluster for each target….</a:t>
            </a:r>
            <a:endParaRPr sz="2400">
              <a:solidFill>
                <a:schemeClr val="dk1"/>
              </a:solidFill>
            </a:endParaRPr>
          </a:p>
        </p:txBody>
      </p:sp>
      <p:pic>
        <p:nvPicPr>
          <p:cNvPr id="458" name="Google Shape;458;p40"/>
          <p:cNvPicPr preferRelativeResize="0"/>
          <p:nvPr/>
        </p:nvPicPr>
        <p:blipFill>
          <a:blip r:embed="rId3">
            <a:alphaModFix/>
          </a:blip>
          <a:stretch>
            <a:fillRect/>
          </a:stretch>
        </p:blipFill>
        <p:spPr>
          <a:xfrm>
            <a:off x="74200" y="1873175"/>
            <a:ext cx="6647943" cy="4862100"/>
          </a:xfrm>
          <a:prstGeom prst="rect">
            <a:avLst/>
          </a:prstGeom>
          <a:noFill/>
          <a:ln>
            <a:noFill/>
          </a:ln>
        </p:spPr>
      </p:pic>
      <p:sp>
        <p:nvSpPr>
          <p:cNvPr id="459" name="Google Shape;459;p40"/>
          <p:cNvSpPr txBox="1"/>
          <p:nvPr/>
        </p:nvSpPr>
        <p:spPr>
          <a:xfrm>
            <a:off x="6592525" y="1828775"/>
            <a:ext cx="2551500" cy="49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Maybe there is a way to do a dot product between </a:t>
            </a:r>
            <a:r>
              <a:rPr b="1" lang="en" sz="2400">
                <a:solidFill>
                  <a:schemeClr val="dk1"/>
                </a:solidFill>
                <a:latin typeface="Source Sans Pro"/>
                <a:ea typeface="Source Sans Pro"/>
                <a:cs typeface="Source Sans Pro"/>
                <a:sym typeface="Source Sans Pro"/>
              </a:rPr>
              <a:t>𝜇</a:t>
            </a:r>
            <a:r>
              <a:rPr b="1" baseline="-25000" lang="en" sz="2400">
                <a:solidFill>
                  <a:schemeClr val="dk1"/>
                </a:solidFill>
                <a:latin typeface="Source Sans Pro"/>
                <a:ea typeface="Source Sans Pro"/>
                <a:cs typeface="Source Sans Pro"/>
                <a:sym typeface="Source Sans Pro"/>
              </a:rPr>
              <a:t>i </a:t>
            </a:r>
            <a:r>
              <a:rPr lang="en" sz="2400">
                <a:solidFill>
                  <a:schemeClr val="dk1"/>
                </a:solidFill>
              </a:rPr>
              <a:t>and a ‘meaning’ vector that will pick out different kinds of labels. (consider MNIST: digit label, but also, pen width)</a:t>
            </a:r>
            <a:endParaRPr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idx="4294967295" type="ctrTitle"/>
          </p:nvPr>
        </p:nvSpPr>
        <p:spPr>
          <a:xfrm>
            <a:off x="112200" y="327950"/>
            <a:ext cx="8919600" cy="86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Magic Wand tool for data</a:t>
            </a:r>
            <a:endParaRPr b="1" sz="3600"/>
          </a:p>
        </p:txBody>
      </p:sp>
      <p:pic>
        <p:nvPicPr>
          <p:cNvPr id="77" name="Google Shape;77;p14"/>
          <p:cNvPicPr preferRelativeResize="0"/>
          <p:nvPr/>
        </p:nvPicPr>
        <p:blipFill>
          <a:blip r:embed="rId3">
            <a:alphaModFix/>
          </a:blip>
          <a:stretch>
            <a:fillRect/>
          </a:stretch>
        </p:blipFill>
        <p:spPr>
          <a:xfrm>
            <a:off x="752475" y="1191954"/>
            <a:ext cx="5531650" cy="5952250"/>
          </a:xfrm>
          <a:prstGeom prst="rect">
            <a:avLst/>
          </a:prstGeom>
          <a:noFill/>
          <a:ln>
            <a:noFill/>
          </a:ln>
        </p:spPr>
      </p:pic>
      <p:sp>
        <p:nvSpPr>
          <p:cNvPr id="78" name="Google Shape;78;p14"/>
          <p:cNvSpPr/>
          <p:nvPr/>
        </p:nvSpPr>
        <p:spPr>
          <a:xfrm>
            <a:off x="1553775" y="2982525"/>
            <a:ext cx="1857300" cy="1875300"/>
          </a:xfrm>
          <a:prstGeom prst="ellipse">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2589600" y="4321975"/>
            <a:ext cx="1563300" cy="1571700"/>
          </a:xfrm>
          <a:prstGeom prst="ellipse">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2589600" y="2000250"/>
            <a:ext cx="1410900" cy="1107300"/>
          </a:xfrm>
          <a:prstGeom prst="ellipse">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nvSpPr>
        <p:spPr>
          <a:xfrm>
            <a:off x="5651525" y="1469225"/>
            <a:ext cx="3630300" cy="18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What if you only had to label a few clusters and some of the outliers?</a:t>
            </a:r>
            <a:endParaRPr sz="2400">
              <a:latin typeface="Source Sans Pro"/>
              <a:ea typeface="Source Sans Pro"/>
              <a:cs typeface="Source Sans Pro"/>
              <a:sym typeface="Source Sans Pro"/>
            </a:endParaRPr>
          </a:p>
        </p:txBody>
      </p:sp>
      <p:pic>
        <p:nvPicPr>
          <p:cNvPr id="82" name="Google Shape;82;p14"/>
          <p:cNvPicPr preferRelativeResize="0"/>
          <p:nvPr/>
        </p:nvPicPr>
        <p:blipFill>
          <a:blip r:embed="rId4">
            <a:alphaModFix/>
          </a:blip>
          <a:stretch>
            <a:fillRect/>
          </a:stretch>
        </p:blipFill>
        <p:spPr>
          <a:xfrm>
            <a:off x="5758675" y="2798387"/>
            <a:ext cx="3004325" cy="224357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41"/>
          <p:cNvSpPr txBox="1"/>
          <p:nvPr>
            <p:ph type="title"/>
          </p:nvPr>
        </p:nvSpPr>
        <p:spPr>
          <a:xfrm>
            <a:off x="112625" y="0"/>
            <a:ext cx="91440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Back to the u</a:t>
            </a:r>
            <a:r>
              <a:rPr b="1" lang="en" sz="3600"/>
              <a:t>nsupervised siamese triplet</a:t>
            </a:r>
            <a:endParaRPr b="1" sz="3600"/>
          </a:p>
        </p:txBody>
      </p:sp>
      <p:sp>
        <p:nvSpPr>
          <p:cNvPr id="465" name="Google Shape;465;p41"/>
          <p:cNvSpPr txBox="1"/>
          <p:nvPr/>
        </p:nvSpPr>
        <p:spPr>
          <a:xfrm>
            <a:off x="4484900" y="3839750"/>
            <a:ext cx="4187100" cy="18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Can I use 3 GO losses instead of 3 contrastive losses or M and binary logloss?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Would this eliminate needing trios with augmented pairs for training?</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
        <p:nvSpPr>
          <p:cNvPr id="466" name="Google Shape;466;p41"/>
          <p:cNvSpPr/>
          <p:nvPr/>
        </p:nvSpPr>
        <p:spPr>
          <a:xfrm flipH="1" rot="10800000">
            <a:off x="807450" y="3250238"/>
            <a:ext cx="1017000" cy="9108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41"/>
          <p:cNvPicPr preferRelativeResize="0"/>
          <p:nvPr/>
        </p:nvPicPr>
        <p:blipFill>
          <a:blip r:embed="rId3">
            <a:alphaModFix/>
          </a:blip>
          <a:stretch>
            <a:fillRect/>
          </a:stretch>
        </p:blipFill>
        <p:spPr>
          <a:xfrm>
            <a:off x="793825" y="1723263"/>
            <a:ext cx="1044250" cy="1057812"/>
          </a:xfrm>
          <a:prstGeom prst="rect">
            <a:avLst/>
          </a:prstGeom>
          <a:noFill/>
          <a:ln>
            <a:noFill/>
          </a:ln>
        </p:spPr>
      </p:pic>
      <p:pic>
        <p:nvPicPr>
          <p:cNvPr id="468" name="Google Shape;468;p41"/>
          <p:cNvPicPr preferRelativeResize="0"/>
          <p:nvPr/>
        </p:nvPicPr>
        <p:blipFill>
          <a:blip r:embed="rId4">
            <a:alphaModFix/>
          </a:blip>
          <a:stretch>
            <a:fillRect/>
          </a:stretch>
        </p:blipFill>
        <p:spPr>
          <a:xfrm>
            <a:off x="1945225" y="1716475"/>
            <a:ext cx="1044250" cy="1071374"/>
          </a:xfrm>
          <a:prstGeom prst="rect">
            <a:avLst/>
          </a:prstGeom>
          <a:noFill/>
          <a:ln>
            <a:noFill/>
          </a:ln>
        </p:spPr>
      </p:pic>
      <p:pic>
        <p:nvPicPr>
          <p:cNvPr id="469" name="Google Shape;469;p41"/>
          <p:cNvPicPr preferRelativeResize="0"/>
          <p:nvPr/>
        </p:nvPicPr>
        <p:blipFill rotWithShape="1">
          <a:blip r:embed="rId5">
            <a:alphaModFix/>
          </a:blip>
          <a:srcRect b="0" l="0" r="0" t="0"/>
          <a:stretch/>
        </p:blipFill>
        <p:spPr>
          <a:xfrm>
            <a:off x="3096625" y="1730038"/>
            <a:ext cx="1044250" cy="1044250"/>
          </a:xfrm>
          <a:prstGeom prst="rect">
            <a:avLst/>
          </a:prstGeom>
          <a:noFill/>
          <a:ln>
            <a:noFill/>
          </a:ln>
        </p:spPr>
      </p:pic>
      <p:sp>
        <p:nvSpPr>
          <p:cNvPr id="470" name="Google Shape;470;p41"/>
          <p:cNvSpPr/>
          <p:nvPr/>
        </p:nvSpPr>
        <p:spPr>
          <a:xfrm flipH="1" rot="10800000">
            <a:off x="1958850" y="3250238"/>
            <a:ext cx="1017000" cy="9108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1"/>
          <p:cNvSpPr/>
          <p:nvPr/>
        </p:nvSpPr>
        <p:spPr>
          <a:xfrm flipH="1" rot="10800000">
            <a:off x="3110250" y="3250238"/>
            <a:ext cx="1017000" cy="9108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txBox="1"/>
          <p:nvPr/>
        </p:nvSpPr>
        <p:spPr>
          <a:xfrm>
            <a:off x="1038725" y="1126975"/>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i</a:t>
            </a:r>
            <a:endParaRPr b="1" baseline="-25000" sz="2400">
              <a:latin typeface="Source Sans Pro"/>
              <a:ea typeface="Source Sans Pro"/>
              <a:cs typeface="Source Sans Pro"/>
              <a:sym typeface="Source Sans Pro"/>
            </a:endParaRPr>
          </a:p>
        </p:txBody>
      </p:sp>
      <p:sp>
        <p:nvSpPr>
          <p:cNvPr id="473" name="Google Shape;473;p41"/>
          <p:cNvSpPr txBox="1"/>
          <p:nvPr/>
        </p:nvSpPr>
        <p:spPr>
          <a:xfrm>
            <a:off x="2040663" y="1126975"/>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j</a:t>
            </a:r>
            <a:endParaRPr b="1" baseline="-25000" sz="2400">
              <a:latin typeface="Source Sans Pro"/>
              <a:ea typeface="Source Sans Pro"/>
              <a:cs typeface="Source Sans Pro"/>
              <a:sym typeface="Source Sans Pro"/>
            </a:endParaRPr>
          </a:p>
        </p:txBody>
      </p:sp>
      <p:sp>
        <p:nvSpPr>
          <p:cNvPr id="474" name="Google Shape;474;p41"/>
          <p:cNvSpPr txBox="1"/>
          <p:nvPr/>
        </p:nvSpPr>
        <p:spPr>
          <a:xfrm>
            <a:off x="3341525" y="1126975"/>
            <a:ext cx="5760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k</a:t>
            </a:r>
            <a:endParaRPr b="1" baseline="-25000" sz="2400">
              <a:latin typeface="Source Sans Pro"/>
              <a:ea typeface="Source Sans Pro"/>
              <a:cs typeface="Source Sans Pro"/>
              <a:sym typeface="Source Sans Pro"/>
            </a:endParaRPr>
          </a:p>
        </p:txBody>
      </p:sp>
      <p:sp>
        <p:nvSpPr>
          <p:cNvPr id="475" name="Google Shape;475;p41"/>
          <p:cNvSpPr/>
          <p:nvPr/>
        </p:nvSpPr>
        <p:spPr>
          <a:xfrm>
            <a:off x="1271250" y="4234750"/>
            <a:ext cx="894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a:off x="3574050" y="4234750"/>
            <a:ext cx="89400" cy="464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2433413" y="4234750"/>
            <a:ext cx="89400" cy="464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txBox="1"/>
          <p:nvPr/>
        </p:nvSpPr>
        <p:spPr>
          <a:xfrm>
            <a:off x="2140988" y="4809575"/>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479" name="Google Shape;479;p41"/>
          <p:cNvSpPr/>
          <p:nvPr/>
        </p:nvSpPr>
        <p:spPr>
          <a:xfrm>
            <a:off x="2342813" y="4872125"/>
            <a:ext cx="825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p:nvPr/>
        </p:nvSpPr>
        <p:spPr>
          <a:xfrm>
            <a:off x="2713388" y="4872125"/>
            <a:ext cx="89400" cy="464400"/>
          </a:xfrm>
          <a:prstGeom prst="rect">
            <a:avLst/>
          </a:prstGeom>
          <a:solidFill>
            <a:srgbClr val="FF59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
          <p:cNvSpPr txBox="1"/>
          <p:nvPr/>
        </p:nvSpPr>
        <p:spPr>
          <a:xfrm>
            <a:off x="1110338" y="4809575"/>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482" name="Google Shape;482;p41"/>
          <p:cNvSpPr/>
          <p:nvPr/>
        </p:nvSpPr>
        <p:spPr>
          <a:xfrm>
            <a:off x="1312163" y="4872125"/>
            <a:ext cx="82500" cy="464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1"/>
          <p:cNvSpPr/>
          <p:nvPr/>
        </p:nvSpPr>
        <p:spPr>
          <a:xfrm>
            <a:off x="1682738" y="4872125"/>
            <a:ext cx="89400" cy="464400"/>
          </a:xfrm>
          <a:prstGeom prst="rect">
            <a:avLst/>
          </a:prstGeom>
          <a:solidFill>
            <a:srgbClr val="FF59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1"/>
          <p:cNvSpPr txBox="1"/>
          <p:nvPr/>
        </p:nvSpPr>
        <p:spPr>
          <a:xfrm>
            <a:off x="3171638" y="4809563"/>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485" name="Google Shape;485;p41"/>
          <p:cNvSpPr/>
          <p:nvPr/>
        </p:nvSpPr>
        <p:spPr>
          <a:xfrm>
            <a:off x="3373463" y="4831038"/>
            <a:ext cx="825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1"/>
          <p:cNvSpPr/>
          <p:nvPr/>
        </p:nvSpPr>
        <p:spPr>
          <a:xfrm>
            <a:off x="3744038" y="4872113"/>
            <a:ext cx="894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1"/>
          <p:cNvSpPr txBox="1"/>
          <p:nvPr/>
        </p:nvSpPr>
        <p:spPr>
          <a:xfrm>
            <a:off x="807450" y="2920550"/>
            <a:ext cx="1017000" cy="3297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Source Sans Pro"/>
                <a:ea typeface="Source Sans Pro"/>
                <a:cs typeface="Source Sans Pro"/>
                <a:sym typeface="Source Sans Pro"/>
              </a:rPr>
              <a:t>dropout</a:t>
            </a:r>
            <a:endParaRPr b="1" sz="1600">
              <a:latin typeface="Source Sans Pro"/>
              <a:ea typeface="Source Sans Pro"/>
              <a:cs typeface="Source Sans Pro"/>
              <a:sym typeface="Source Sans Pro"/>
            </a:endParaRPr>
          </a:p>
        </p:txBody>
      </p:sp>
      <p:sp>
        <p:nvSpPr>
          <p:cNvPr id="488" name="Google Shape;488;p41"/>
          <p:cNvSpPr txBox="1"/>
          <p:nvPr/>
        </p:nvSpPr>
        <p:spPr>
          <a:xfrm>
            <a:off x="1958850" y="2920550"/>
            <a:ext cx="1017000" cy="3297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Source Sans Pro"/>
                <a:ea typeface="Source Sans Pro"/>
                <a:cs typeface="Source Sans Pro"/>
                <a:sym typeface="Source Sans Pro"/>
              </a:rPr>
              <a:t>dropout</a:t>
            </a:r>
            <a:endParaRPr b="1" sz="1600">
              <a:latin typeface="Source Sans Pro"/>
              <a:ea typeface="Source Sans Pro"/>
              <a:cs typeface="Source Sans Pro"/>
              <a:sym typeface="Source Sans Pro"/>
            </a:endParaRPr>
          </a:p>
        </p:txBody>
      </p:sp>
      <p:sp>
        <p:nvSpPr>
          <p:cNvPr id="489" name="Google Shape;489;p41"/>
          <p:cNvSpPr txBox="1"/>
          <p:nvPr/>
        </p:nvSpPr>
        <p:spPr>
          <a:xfrm>
            <a:off x="3110250" y="2920550"/>
            <a:ext cx="1017000" cy="3297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Source Sans Pro"/>
                <a:ea typeface="Source Sans Pro"/>
                <a:cs typeface="Source Sans Pro"/>
                <a:sym typeface="Source Sans Pro"/>
              </a:rPr>
              <a:t>dropout</a:t>
            </a:r>
            <a:endParaRPr b="1" sz="1600">
              <a:latin typeface="Source Sans Pro"/>
              <a:ea typeface="Source Sans Pro"/>
              <a:cs typeface="Source Sans Pro"/>
              <a:sym typeface="Source Sans Pro"/>
            </a:endParaRPr>
          </a:p>
        </p:txBody>
      </p:sp>
      <p:sp>
        <p:nvSpPr>
          <p:cNvPr id="490" name="Google Shape;490;p41"/>
          <p:cNvSpPr txBox="1"/>
          <p:nvPr/>
        </p:nvSpPr>
        <p:spPr>
          <a:xfrm>
            <a:off x="437800" y="4234750"/>
            <a:ext cx="9444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a:p>
        </p:txBody>
      </p:sp>
      <p:sp>
        <p:nvSpPr>
          <p:cNvPr id="491" name="Google Shape;491;p41"/>
          <p:cNvSpPr txBox="1"/>
          <p:nvPr/>
        </p:nvSpPr>
        <p:spPr>
          <a:xfrm>
            <a:off x="0" y="3250250"/>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a:t>
            </a:r>
            <a:endParaRPr/>
          </a:p>
        </p:txBody>
      </p:sp>
      <p:sp>
        <p:nvSpPr>
          <p:cNvPr id="492" name="Google Shape;492;p41"/>
          <p:cNvSpPr txBox="1"/>
          <p:nvPr/>
        </p:nvSpPr>
        <p:spPr>
          <a:xfrm>
            <a:off x="231450" y="2663463"/>
            <a:ext cx="576000" cy="12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Source Sans Pro"/>
                <a:ea typeface="Source Sans Pro"/>
                <a:cs typeface="Source Sans Pro"/>
                <a:sym typeface="Source Sans Pro"/>
              </a:rPr>
              <a:t>{</a:t>
            </a:r>
            <a:endParaRPr sz="9600">
              <a:latin typeface="Source Sans Pro"/>
              <a:ea typeface="Source Sans Pro"/>
              <a:cs typeface="Source Sans Pro"/>
              <a:sym typeface="Source Sans Pro"/>
            </a:endParaRPr>
          </a:p>
        </p:txBody>
      </p:sp>
      <p:sp>
        <p:nvSpPr>
          <p:cNvPr id="493" name="Google Shape;493;p41"/>
          <p:cNvSpPr/>
          <p:nvPr/>
        </p:nvSpPr>
        <p:spPr>
          <a:xfrm flipH="1" rot="10800000">
            <a:off x="1351800" y="5702700"/>
            <a:ext cx="2500200" cy="426300"/>
          </a:xfrm>
          <a:prstGeom prst="trapezoid">
            <a:avLst>
              <a:gd fmla="val 5446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txBox="1"/>
          <p:nvPr/>
        </p:nvSpPr>
        <p:spPr>
          <a:xfrm>
            <a:off x="916138" y="5683652"/>
            <a:ext cx="5760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42"/>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Variational</a:t>
            </a:r>
            <a:r>
              <a:rPr b="1" lang="en" sz="3600"/>
              <a:t> siamese triplet</a:t>
            </a:r>
            <a:endParaRPr b="1" sz="3600"/>
          </a:p>
        </p:txBody>
      </p:sp>
      <p:sp>
        <p:nvSpPr>
          <p:cNvPr id="500" name="Google Shape;500;p42"/>
          <p:cNvSpPr txBox="1"/>
          <p:nvPr/>
        </p:nvSpPr>
        <p:spPr>
          <a:xfrm>
            <a:off x="281475" y="5233900"/>
            <a:ext cx="3964800" cy="11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3 Gaussian Overlap losses with “the algorithm is always right”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
        <p:nvSpPr>
          <p:cNvPr id="501" name="Google Shape;501;p42"/>
          <p:cNvSpPr/>
          <p:nvPr/>
        </p:nvSpPr>
        <p:spPr>
          <a:xfrm flipH="1" rot="10800000">
            <a:off x="807450" y="2878825"/>
            <a:ext cx="1017000" cy="9108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42"/>
          <p:cNvPicPr preferRelativeResize="0"/>
          <p:nvPr/>
        </p:nvPicPr>
        <p:blipFill>
          <a:blip r:embed="rId3">
            <a:alphaModFix/>
          </a:blip>
          <a:stretch>
            <a:fillRect/>
          </a:stretch>
        </p:blipFill>
        <p:spPr>
          <a:xfrm>
            <a:off x="793825" y="1723263"/>
            <a:ext cx="1044250" cy="1057812"/>
          </a:xfrm>
          <a:prstGeom prst="rect">
            <a:avLst/>
          </a:prstGeom>
          <a:noFill/>
          <a:ln>
            <a:noFill/>
          </a:ln>
        </p:spPr>
      </p:pic>
      <p:pic>
        <p:nvPicPr>
          <p:cNvPr id="503" name="Google Shape;503;p42"/>
          <p:cNvPicPr preferRelativeResize="0"/>
          <p:nvPr/>
        </p:nvPicPr>
        <p:blipFill>
          <a:blip r:embed="rId4">
            <a:alphaModFix/>
          </a:blip>
          <a:stretch>
            <a:fillRect/>
          </a:stretch>
        </p:blipFill>
        <p:spPr>
          <a:xfrm>
            <a:off x="1945225" y="1716475"/>
            <a:ext cx="1044250" cy="1071374"/>
          </a:xfrm>
          <a:prstGeom prst="rect">
            <a:avLst/>
          </a:prstGeom>
          <a:noFill/>
          <a:ln>
            <a:noFill/>
          </a:ln>
        </p:spPr>
      </p:pic>
      <p:pic>
        <p:nvPicPr>
          <p:cNvPr id="504" name="Google Shape;504;p42"/>
          <p:cNvPicPr preferRelativeResize="0"/>
          <p:nvPr/>
        </p:nvPicPr>
        <p:blipFill rotWithShape="1">
          <a:blip r:embed="rId5">
            <a:alphaModFix/>
          </a:blip>
          <a:srcRect b="0" l="0" r="0" t="0"/>
          <a:stretch/>
        </p:blipFill>
        <p:spPr>
          <a:xfrm>
            <a:off x="3096625" y="1730038"/>
            <a:ext cx="1044250" cy="1044250"/>
          </a:xfrm>
          <a:prstGeom prst="rect">
            <a:avLst/>
          </a:prstGeom>
          <a:noFill/>
          <a:ln>
            <a:noFill/>
          </a:ln>
        </p:spPr>
      </p:pic>
      <p:sp>
        <p:nvSpPr>
          <p:cNvPr id="505" name="Google Shape;505;p42"/>
          <p:cNvSpPr/>
          <p:nvPr/>
        </p:nvSpPr>
        <p:spPr>
          <a:xfrm flipH="1" rot="10800000">
            <a:off x="1958850" y="2878825"/>
            <a:ext cx="1017000" cy="9108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p:nvPr/>
        </p:nvSpPr>
        <p:spPr>
          <a:xfrm flipH="1" rot="10800000">
            <a:off x="3110250" y="2878825"/>
            <a:ext cx="1017000" cy="9108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2"/>
          <p:cNvSpPr txBox="1"/>
          <p:nvPr/>
        </p:nvSpPr>
        <p:spPr>
          <a:xfrm>
            <a:off x="1038725" y="1126975"/>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i</a:t>
            </a:r>
            <a:endParaRPr b="1" baseline="-25000" sz="2400">
              <a:latin typeface="Source Sans Pro"/>
              <a:ea typeface="Source Sans Pro"/>
              <a:cs typeface="Source Sans Pro"/>
              <a:sym typeface="Source Sans Pro"/>
            </a:endParaRPr>
          </a:p>
        </p:txBody>
      </p:sp>
      <p:sp>
        <p:nvSpPr>
          <p:cNvPr id="508" name="Google Shape;508;p42"/>
          <p:cNvSpPr txBox="1"/>
          <p:nvPr/>
        </p:nvSpPr>
        <p:spPr>
          <a:xfrm>
            <a:off x="2040663" y="1126975"/>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j</a:t>
            </a:r>
            <a:endParaRPr b="1" baseline="-25000" sz="2400">
              <a:latin typeface="Source Sans Pro"/>
              <a:ea typeface="Source Sans Pro"/>
              <a:cs typeface="Source Sans Pro"/>
              <a:sym typeface="Source Sans Pro"/>
            </a:endParaRPr>
          </a:p>
        </p:txBody>
      </p:sp>
      <p:sp>
        <p:nvSpPr>
          <p:cNvPr id="509" name="Google Shape;509;p42"/>
          <p:cNvSpPr txBox="1"/>
          <p:nvPr/>
        </p:nvSpPr>
        <p:spPr>
          <a:xfrm>
            <a:off x="3341525" y="1126975"/>
            <a:ext cx="5760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k</a:t>
            </a:r>
            <a:endParaRPr b="1" baseline="-25000" sz="2400">
              <a:latin typeface="Source Sans Pro"/>
              <a:ea typeface="Source Sans Pro"/>
              <a:cs typeface="Source Sans Pro"/>
              <a:sym typeface="Source Sans Pro"/>
            </a:endParaRPr>
          </a:p>
        </p:txBody>
      </p:sp>
      <p:sp>
        <p:nvSpPr>
          <p:cNvPr id="510" name="Google Shape;510;p42"/>
          <p:cNvSpPr/>
          <p:nvPr/>
        </p:nvSpPr>
        <p:spPr>
          <a:xfrm>
            <a:off x="1271250" y="3863338"/>
            <a:ext cx="894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2"/>
          <p:cNvSpPr/>
          <p:nvPr/>
        </p:nvSpPr>
        <p:spPr>
          <a:xfrm>
            <a:off x="3574050" y="3863338"/>
            <a:ext cx="89400" cy="464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a:off x="2433413" y="3863338"/>
            <a:ext cx="89400" cy="464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txBox="1"/>
          <p:nvPr/>
        </p:nvSpPr>
        <p:spPr>
          <a:xfrm>
            <a:off x="437800" y="3863338"/>
            <a:ext cx="9444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a:p>
        </p:txBody>
      </p:sp>
      <p:sp>
        <p:nvSpPr>
          <p:cNvPr id="514" name="Google Shape;514;p42"/>
          <p:cNvSpPr txBox="1"/>
          <p:nvPr/>
        </p:nvSpPr>
        <p:spPr>
          <a:xfrm>
            <a:off x="0" y="2878838"/>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a:t>
            </a:r>
            <a:endParaRPr/>
          </a:p>
        </p:txBody>
      </p:sp>
      <p:sp>
        <p:nvSpPr>
          <p:cNvPr id="515" name="Google Shape;515;p42"/>
          <p:cNvSpPr txBox="1"/>
          <p:nvPr/>
        </p:nvSpPr>
        <p:spPr>
          <a:xfrm>
            <a:off x="231450" y="2530260"/>
            <a:ext cx="576000" cy="10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Source Sans Pro"/>
                <a:ea typeface="Source Sans Pro"/>
                <a:cs typeface="Source Sans Pro"/>
                <a:sym typeface="Source Sans Pro"/>
              </a:rPr>
              <a:t>{</a:t>
            </a:r>
            <a:endParaRPr sz="9600">
              <a:latin typeface="Source Sans Pro"/>
              <a:ea typeface="Source Sans Pro"/>
              <a:cs typeface="Source Sans Pro"/>
              <a:sym typeface="Source Sans Pro"/>
            </a:endParaRPr>
          </a:p>
        </p:txBody>
      </p:sp>
      <p:pic>
        <p:nvPicPr>
          <p:cNvPr id="516" name="Google Shape;516;p42"/>
          <p:cNvPicPr preferRelativeResize="0"/>
          <p:nvPr/>
        </p:nvPicPr>
        <p:blipFill rotWithShape="1">
          <a:blip r:embed="rId6">
            <a:alphaModFix/>
          </a:blip>
          <a:srcRect b="0" l="0" r="0" t="5820"/>
          <a:stretch/>
        </p:blipFill>
        <p:spPr>
          <a:xfrm>
            <a:off x="4488300" y="840650"/>
            <a:ext cx="4124750" cy="2694801"/>
          </a:xfrm>
          <a:prstGeom prst="rect">
            <a:avLst/>
          </a:prstGeom>
          <a:noFill/>
          <a:ln>
            <a:noFill/>
          </a:ln>
        </p:spPr>
      </p:pic>
      <p:pic>
        <p:nvPicPr>
          <p:cNvPr id="517" name="Google Shape;517;p42"/>
          <p:cNvPicPr preferRelativeResize="0"/>
          <p:nvPr/>
        </p:nvPicPr>
        <p:blipFill rotWithShape="1">
          <a:blip r:embed="rId7">
            <a:alphaModFix/>
          </a:blip>
          <a:srcRect b="3407" l="0" r="0" t="4739"/>
          <a:stretch/>
        </p:blipFill>
        <p:spPr>
          <a:xfrm>
            <a:off x="5413050" y="3071400"/>
            <a:ext cx="3374199" cy="2612250"/>
          </a:xfrm>
          <a:prstGeom prst="rect">
            <a:avLst/>
          </a:prstGeom>
          <a:noFill/>
          <a:ln>
            <a:noFill/>
          </a:ln>
        </p:spPr>
      </p:pic>
      <p:sp>
        <p:nvSpPr>
          <p:cNvPr id="518" name="Google Shape;518;p42"/>
          <p:cNvSpPr txBox="1"/>
          <p:nvPr/>
        </p:nvSpPr>
        <p:spPr>
          <a:xfrm>
            <a:off x="4568275" y="5683650"/>
            <a:ext cx="3964800" cy="10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What’s up with the PCA horseshoe? (digit tilt?)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
        <p:nvSpPr>
          <p:cNvPr id="519" name="Google Shape;519;p42"/>
          <p:cNvSpPr txBox="1"/>
          <p:nvPr/>
        </p:nvSpPr>
        <p:spPr>
          <a:xfrm>
            <a:off x="1838088" y="4545075"/>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520" name="Google Shape;520;p42"/>
          <p:cNvSpPr/>
          <p:nvPr/>
        </p:nvSpPr>
        <p:spPr>
          <a:xfrm>
            <a:off x="2039913" y="4607625"/>
            <a:ext cx="825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2"/>
          <p:cNvSpPr/>
          <p:nvPr/>
        </p:nvSpPr>
        <p:spPr>
          <a:xfrm>
            <a:off x="2410488" y="4607625"/>
            <a:ext cx="89400" cy="464400"/>
          </a:xfrm>
          <a:prstGeom prst="rect">
            <a:avLst/>
          </a:prstGeom>
          <a:solidFill>
            <a:srgbClr val="FF59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2"/>
          <p:cNvSpPr txBox="1"/>
          <p:nvPr/>
        </p:nvSpPr>
        <p:spPr>
          <a:xfrm>
            <a:off x="807438" y="4545075"/>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523" name="Google Shape;523;p42"/>
          <p:cNvSpPr/>
          <p:nvPr/>
        </p:nvSpPr>
        <p:spPr>
          <a:xfrm>
            <a:off x="1009263" y="4607625"/>
            <a:ext cx="82500" cy="464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2"/>
          <p:cNvSpPr/>
          <p:nvPr/>
        </p:nvSpPr>
        <p:spPr>
          <a:xfrm>
            <a:off x="1379838" y="4607625"/>
            <a:ext cx="89400" cy="464400"/>
          </a:xfrm>
          <a:prstGeom prst="rect">
            <a:avLst/>
          </a:prstGeom>
          <a:solidFill>
            <a:srgbClr val="FF59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txBox="1"/>
          <p:nvPr/>
        </p:nvSpPr>
        <p:spPr>
          <a:xfrm>
            <a:off x="2868738" y="4545063"/>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526" name="Google Shape;526;p42"/>
          <p:cNvSpPr/>
          <p:nvPr/>
        </p:nvSpPr>
        <p:spPr>
          <a:xfrm>
            <a:off x="3070563" y="4566538"/>
            <a:ext cx="825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2"/>
          <p:cNvSpPr/>
          <p:nvPr/>
        </p:nvSpPr>
        <p:spPr>
          <a:xfrm>
            <a:off x="3441138" y="4607613"/>
            <a:ext cx="894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43"/>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further work</a:t>
            </a:r>
            <a:endParaRPr b="1" sz="3600"/>
          </a:p>
        </p:txBody>
      </p:sp>
      <p:sp>
        <p:nvSpPr>
          <p:cNvPr id="533" name="Google Shape;533;p43"/>
          <p:cNvSpPr txBox="1"/>
          <p:nvPr/>
        </p:nvSpPr>
        <p:spPr>
          <a:xfrm>
            <a:off x="280675" y="849525"/>
            <a:ext cx="8022600" cy="57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Why does the algorithm not work better when the discrete/categorical features in D(E(X))</a:t>
            </a:r>
            <a:r>
              <a:rPr baseline="-25000" lang="en" sz="2400">
                <a:solidFill>
                  <a:schemeClr val="dk1"/>
                </a:solidFill>
                <a:latin typeface="Source Sans Pro"/>
                <a:ea typeface="Source Sans Pro"/>
                <a:cs typeface="Source Sans Pro"/>
                <a:sym typeface="Source Sans Pro"/>
              </a:rPr>
              <a:t>detach</a:t>
            </a:r>
            <a:r>
              <a:rPr lang="en" sz="2400">
                <a:solidFill>
                  <a:schemeClr val="dk1"/>
                </a:solidFill>
                <a:latin typeface="Source Sans Pro"/>
                <a:ea typeface="Source Sans Pro"/>
                <a:cs typeface="Source Sans Pro"/>
                <a:sym typeface="Source Sans Pro"/>
              </a:rPr>
              <a:t> are not “snapped” back to points in the embedding space?</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rPr>
              <a:t>Is there an information-theoretic justification for using the Gaussian Overlap loss?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Non-euclidean embeddings?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Does there need to be a mechanism to introduce noise at different levels in the encoder? (ie not just at the last step)</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b="1" lang="en" sz="2400">
                <a:solidFill>
                  <a:schemeClr val="dk1"/>
                </a:solidFill>
              </a:rPr>
              <a:t>Create label-preserving combinations of embedding vectors: D(0.1*E(X</a:t>
            </a:r>
            <a:r>
              <a:rPr b="1" baseline="-25000" lang="en" sz="2400">
                <a:solidFill>
                  <a:schemeClr val="dk1"/>
                </a:solidFill>
              </a:rPr>
              <a:t>a</a:t>
            </a:r>
            <a:r>
              <a:rPr b="1" lang="en" sz="2400">
                <a:solidFill>
                  <a:schemeClr val="dk1"/>
                </a:solidFill>
              </a:rPr>
              <a:t>) + 0.9*E(X</a:t>
            </a:r>
            <a:r>
              <a:rPr b="1" baseline="-25000" lang="en" sz="2400">
                <a:solidFill>
                  <a:schemeClr val="dk1"/>
                </a:solidFill>
              </a:rPr>
              <a:t>b</a:t>
            </a:r>
            <a:r>
              <a:rPr b="1" lang="en" sz="2400">
                <a:solidFill>
                  <a:schemeClr val="dk1"/>
                </a:solidFill>
              </a:rPr>
              <a:t>)) should have the same target label as X</a:t>
            </a:r>
            <a:r>
              <a:rPr b="1" baseline="-25000" lang="en" sz="2400">
                <a:solidFill>
                  <a:schemeClr val="dk1"/>
                </a:solidFill>
              </a:rPr>
              <a:t>a</a:t>
            </a:r>
            <a:r>
              <a:rPr b="1" lang="en" sz="2400">
                <a:solidFill>
                  <a:schemeClr val="dk1"/>
                </a:solidFill>
              </a:rPr>
              <a:t> and X</a:t>
            </a:r>
            <a:r>
              <a:rPr b="1" baseline="-25000" lang="en" sz="2400">
                <a:solidFill>
                  <a:schemeClr val="dk1"/>
                </a:solidFill>
              </a:rPr>
              <a:t>b</a:t>
            </a:r>
            <a:r>
              <a:rPr b="1" lang="en" sz="2400">
                <a:solidFill>
                  <a:schemeClr val="dk1"/>
                </a:solidFill>
              </a:rPr>
              <a:t>. What about D(1.37*E(X</a:t>
            </a:r>
            <a:r>
              <a:rPr b="1" baseline="-25000" lang="en" sz="2400">
                <a:solidFill>
                  <a:schemeClr val="dk1"/>
                </a:solidFill>
              </a:rPr>
              <a:t>a</a:t>
            </a:r>
            <a:r>
              <a:rPr b="1" lang="en" sz="2400">
                <a:solidFill>
                  <a:schemeClr val="dk1"/>
                </a:solidFill>
              </a:rPr>
              <a:t>) - 0.37*E(X</a:t>
            </a:r>
            <a:r>
              <a:rPr b="1" baseline="-25000" lang="en" sz="2400">
                <a:solidFill>
                  <a:schemeClr val="dk1"/>
                </a:solidFill>
              </a:rPr>
              <a:t>b</a:t>
            </a:r>
            <a:r>
              <a:rPr b="1" lang="en" sz="2400">
                <a:solidFill>
                  <a:schemeClr val="dk1"/>
                </a:solidFill>
              </a:rPr>
              <a:t>))?</a:t>
            </a:r>
            <a:endParaRPr b="1" baseline="-25000" sz="2400">
              <a:solidFill>
                <a:schemeClr val="dk1"/>
              </a:solidFill>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baseline="-25000" sz="2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44"/>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further work: deep networks</a:t>
            </a:r>
            <a:endParaRPr b="1" sz="3600"/>
          </a:p>
        </p:txBody>
      </p:sp>
      <p:sp>
        <p:nvSpPr>
          <p:cNvPr id="539" name="Google Shape;539;p44"/>
          <p:cNvSpPr txBox="1"/>
          <p:nvPr/>
        </p:nvSpPr>
        <p:spPr>
          <a:xfrm>
            <a:off x="103250" y="804175"/>
            <a:ext cx="8909700" cy="59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Current version for tabular data uses wide 2-layer convnet. Yuck. I expect this will start to be problematic for large numbers of features.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So I need to build deeper networks.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What is the smart way to construct a deep network? </a:t>
            </a:r>
            <a:endParaRPr sz="2400">
              <a:solidFill>
                <a:schemeClr val="dk1"/>
              </a:solidFill>
            </a:endParaRPr>
          </a:p>
          <a:p>
            <a:pPr indent="0" lvl="0" marL="0" rtl="0" algn="l">
              <a:spcBef>
                <a:spcPts val="0"/>
              </a:spcBef>
              <a:spcAft>
                <a:spcPts val="0"/>
              </a:spcAft>
              <a:buNone/>
            </a:pPr>
            <a:r>
              <a:rPr lang="en" sz="2400">
                <a:solidFill>
                  <a:schemeClr val="dk1"/>
                </a:solidFill>
              </a:rPr>
              <a:t>Is noise enough to keep from overfitting a large network?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Is there a smart way to start with a large network and prune the number of parameters without reducing the expressiveness?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b="1" lang="en" sz="2400">
                <a:solidFill>
                  <a:schemeClr val="dk1"/>
                </a:solidFill>
              </a:rPr>
              <a:t>Would a deeper network allow training with </a:t>
            </a:r>
            <a:r>
              <a:rPr b="1" lang="en" sz="2400">
                <a:solidFill>
                  <a:schemeClr val="dk1"/>
                </a:solidFill>
                <a:latin typeface="Courier New"/>
                <a:ea typeface="Courier New"/>
                <a:cs typeface="Courier New"/>
                <a:sym typeface="Courier New"/>
              </a:rPr>
              <a:t>detach_and_snap</a:t>
            </a:r>
            <a:r>
              <a:rPr b="1" lang="en" sz="2400">
                <a:solidFill>
                  <a:schemeClr val="dk1"/>
                </a:solidFill>
              </a:rPr>
              <a:t> to work?</a:t>
            </a:r>
            <a:endParaRPr b="1"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How to map from a network to a tree/forest model?</a:t>
            </a:r>
            <a:endParaRPr sz="24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45"/>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further work</a:t>
            </a:r>
            <a:endParaRPr b="1" sz="3600"/>
          </a:p>
        </p:txBody>
      </p:sp>
      <p:sp>
        <p:nvSpPr>
          <p:cNvPr id="545" name="Google Shape;545;p45"/>
          <p:cNvSpPr txBox="1"/>
          <p:nvPr/>
        </p:nvSpPr>
        <p:spPr>
          <a:xfrm>
            <a:off x="354425" y="1050975"/>
            <a:ext cx="7934700" cy="42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Look at test set performance as a function of number of items in the training data that are labeled.</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2400">
                <a:solidFill>
                  <a:schemeClr val="dk1"/>
                </a:solidFill>
                <a:latin typeface="Source Sans Pro"/>
                <a:ea typeface="Source Sans Pro"/>
                <a:cs typeface="Source Sans Pro"/>
                <a:sym typeface="Source Sans Pro"/>
              </a:rPr>
              <a:t>Modify the MNIST EDE to encode digit label</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Look at some other tabular data sets other than the Titanic data set.</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Build a normalized flow-based version of the EDE</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46"/>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further work: extrapolation</a:t>
            </a:r>
            <a:endParaRPr b="1" sz="3600"/>
          </a:p>
        </p:txBody>
      </p:sp>
      <p:sp>
        <p:nvSpPr>
          <p:cNvPr id="551" name="Google Shape;551;p46"/>
          <p:cNvSpPr txBox="1"/>
          <p:nvPr/>
        </p:nvSpPr>
        <p:spPr>
          <a:xfrm>
            <a:off x="354425" y="1050975"/>
            <a:ext cx="7934700" cy="48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Neural networks are typically good at interpolation and bad at extrapolation.</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Unsupervised learning should segment subpopulations in the training data. Would learning augmentations to extrapolate from one training subpopulation to another training subpopulation allow the algorithm to extrapolate to novel test set populations?</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What about classifying test set classes that are not in the training set?</a:t>
            </a:r>
            <a:endParaRPr sz="2400">
              <a:solidFill>
                <a:schemeClr val="dk1"/>
              </a:solidFill>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47"/>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EDE further work: anomaly detection</a:t>
            </a:r>
            <a:endParaRPr b="1" sz="3600"/>
          </a:p>
        </p:txBody>
      </p:sp>
      <p:sp>
        <p:nvSpPr>
          <p:cNvPr id="557" name="Google Shape;557;p47"/>
          <p:cNvSpPr txBox="1"/>
          <p:nvPr/>
        </p:nvSpPr>
        <p:spPr>
          <a:xfrm>
            <a:off x="280675" y="936900"/>
            <a:ext cx="8509500" cy="44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Autoencoders can be used for anomaly detection by looking for items with large reconstruction losses in the original feature space.</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Can anomaly detection be done entirely in the latent space without needing to examine the reconstruction loss in the feature space? Are anomalous items encoded to latent vectors with lengths close to 0? (or does the first encoding produce a very long vector while the second encoding produce a very short vector?)</a:t>
            </a:r>
            <a:endParaRPr sz="2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48"/>
          <p:cNvSpPr txBox="1"/>
          <p:nvPr>
            <p:ph type="title"/>
          </p:nvPr>
        </p:nvSpPr>
        <p:spPr>
          <a:xfrm>
            <a:off x="280675" y="250025"/>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Autoencoder vs EDE</a:t>
            </a:r>
            <a:r>
              <a:rPr b="1" lang="en" sz="3600"/>
              <a:t> vs siamese triplet</a:t>
            </a:r>
            <a:endParaRPr b="1" sz="3600"/>
          </a:p>
        </p:txBody>
      </p:sp>
      <p:sp>
        <p:nvSpPr>
          <p:cNvPr id="563" name="Google Shape;563;p48"/>
          <p:cNvSpPr txBox="1"/>
          <p:nvPr/>
        </p:nvSpPr>
        <p:spPr>
          <a:xfrm>
            <a:off x="327750" y="1358125"/>
            <a:ext cx="8488500" cy="50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Autoencoder: needs a lot of information to encode features which have randomish values for each item (ie algo is rewarded for encoding info that is pretty random)</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Triplet/Algorithm Is Always Right: learns to ignore features which have randomish values for each item? But only learns coarse features?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EDE: discriminator task of encoder tends to encourage algo to ignore features which have random values?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GAN variants: does separating the encoder and the discriminator have any advantages over EDE? (ie more sensible embeddings? </a:t>
            </a:r>
            <a:endParaRPr sz="2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49"/>
          <p:cNvSpPr txBox="1"/>
          <p:nvPr>
            <p:ph type="title"/>
          </p:nvPr>
        </p:nvSpPr>
        <p:spPr>
          <a:xfrm>
            <a:off x="266125" y="-84875"/>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Conclusions</a:t>
            </a:r>
            <a:endParaRPr b="1" sz="3600"/>
          </a:p>
        </p:txBody>
      </p:sp>
      <p:sp>
        <p:nvSpPr>
          <p:cNvPr id="569" name="Google Shape;569;p49"/>
          <p:cNvSpPr txBox="1"/>
          <p:nvPr/>
        </p:nvSpPr>
        <p:spPr>
          <a:xfrm>
            <a:off x="0" y="735550"/>
            <a:ext cx="6756000" cy="2215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sz="2400">
                <a:solidFill>
                  <a:schemeClr val="dk1"/>
                </a:solidFill>
              </a:rPr>
              <a:t>Toddlers still have jobs!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Augmentations can be thought of as step N(𝜎) away from the embedding point 𝜇 in the latent space.</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Gaussian Overlap loss is an alternative to  contrastive loss that can be used with  a variational approach.</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pic>
        <p:nvPicPr>
          <p:cNvPr id="570" name="Google Shape;570;p49"/>
          <p:cNvPicPr preferRelativeResize="0"/>
          <p:nvPr/>
        </p:nvPicPr>
        <p:blipFill>
          <a:blip r:embed="rId3">
            <a:alphaModFix/>
          </a:blip>
          <a:stretch>
            <a:fillRect/>
          </a:stretch>
        </p:blipFill>
        <p:spPr>
          <a:xfrm>
            <a:off x="6659946" y="104425"/>
            <a:ext cx="2218278" cy="2956301"/>
          </a:xfrm>
          <a:prstGeom prst="rect">
            <a:avLst/>
          </a:prstGeom>
          <a:noFill/>
          <a:ln>
            <a:noFill/>
          </a:ln>
        </p:spPr>
      </p:pic>
      <p:sp>
        <p:nvSpPr>
          <p:cNvPr id="571" name="Google Shape;571;p49"/>
          <p:cNvSpPr txBox="1"/>
          <p:nvPr/>
        </p:nvSpPr>
        <p:spPr>
          <a:xfrm>
            <a:off x="0" y="3300625"/>
            <a:ext cx="8954700" cy="3814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sz="2400">
                <a:solidFill>
                  <a:schemeClr val="dk1"/>
                </a:solidFill>
              </a:rPr>
              <a:t>W </a:t>
            </a:r>
            <a:r>
              <a:rPr lang="en" sz="2200">
                <a:solidFill>
                  <a:schemeClr val="dk1"/>
                </a:solidFill>
                <a:latin typeface="Courier New"/>
                <a:ea typeface="Courier New"/>
                <a:cs typeface="Courier New"/>
                <a:sym typeface="Courier New"/>
              </a:rPr>
              <a:t>Detach_and_snap</a:t>
            </a:r>
            <a:r>
              <a:rPr lang="en" sz="2400">
                <a:solidFill>
                  <a:schemeClr val="dk1"/>
                </a:solidFill>
              </a:rPr>
              <a:t> doesn’t work. Why? Do I just need a deeper network? Is the algorithm using empty parts of the categorical embedding spaces to ‘hide’ information about whether an item is generated?</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Decoders force encoders to be better observers. Decoders articulate different kinds of augmentations. Does the Siamese triplet encoder only ever learn coarse features? Maybe you can still have a classifier with only encoders, but perhaps having a decoder task helps the encoder not to overfit? </a:t>
            </a:r>
            <a:endParaRPr sz="2200">
              <a:solidFill>
                <a:schemeClr val="dk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idx="4294967295" type="ctrTitle"/>
          </p:nvPr>
        </p:nvSpPr>
        <p:spPr>
          <a:xfrm>
            <a:off x="112200" y="327950"/>
            <a:ext cx="8919600" cy="86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Current problems with autoencs, GANs</a:t>
            </a:r>
            <a:endParaRPr b="1" sz="3600"/>
          </a:p>
        </p:txBody>
      </p:sp>
      <p:sp>
        <p:nvSpPr>
          <p:cNvPr id="88" name="Google Shape;88;p15"/>
          <p:cNvSpPr txBox="1"/>
          <p:nvPr/>
        </p:nvSpPr>
        <p:spPr>
          <a:xfrm>
            <a:off x="309725" y="1290625"/>
            <a:ext cx="8568900" cy="51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Common Knowledge: Autoencoders don’t seem to help with (pre)training classifiers. (but why? Do autoencoders reward a preoccupation with irrelevant patterns? With noise?)</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Autoencoders don’t make sense when features have different units or are mixed types (eg continuous, categorical)</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GANs don’t generate a mapping of an item to a latent space (the encoder predicts fake or not) - but maybe the latent vector is useful?</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idx="4294967295" type="ctrTitle"/>
          </p:nvPr>
        </p:nvSpPr>
        <p:spPr>
          <a:xfrm>
            <a:off x="112200" y="327950"/>
            <a:ext cx="8919600" cy="86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Things I don’t like about other s</a:t>
            </a:r>
            <a:r>
              <a:rPr b="1" lang="en" sz="3600"/>
              <a:t>emi-supervised methods </a:t>
            </a:r>
            <a:endParaRPr b="1" sz="3600"/>
          </a:p>
        </p:txBody>
      </p:sp>
      <p:sp>
        <p:nvSpPr>
          <p:cNvPr id="94" name="Google Shape;94;p16"/>
          <p:cNvSpPr txBox="1"/>
          <p:nvPr/>
        </p:nvSpPr>
        <p:spPr>
          <a:xfrm>
            <a:off x="459450" y="1857925"/>
            <a:ext cx="7475100" cy="46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All of them seem to rely on having a set of human-defined augmentations that preserve the labels</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Eg MixMatch </a:t>
            </a:r>
            <a:r>
              <a:rPr lang="en" sz="2400" u="sng">
                <a:solidFill>
                  <a:schemeClr val="hlink"/>
                </a:solidFill>
                <a:latin typeface="Source Sans Pro"/>
                <a:ea typeface="Source Sans Pro"/>
                <a:cs typeface="Source Sans Pro"/>
                <a:sym typeface="Source Sans Pro"/>
                <a:hlinkClick r:id="rId3"/>
              </a:rPr>
              <a:t>https://arxiv.org/abs/1905.02249</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u="sng">
                <a:solidFill>
                  <a:schemeClr val="hlink"/>
                </a:solidFill>
                <a:latin typeface="Source Sans Pro"/>
                <a:ea typeface="Source Sans Pro"/>
                <a:cs typeface="Source Sans Pro"/>
                <a:sym typeface="Source Sans Pro"/>
                <a:hlinkClick r:id="rId4"/>
              </a:rPr>
              <a:t>https://arxiv.org/abs/1807.06653</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idx="4294967295" type="ctrTitle"/>
          </p:nvPr>
        </p:nvSpPr>
        <p:spPr>
          <a:xfrm>
            <a:off x="112200" y="327950"/>
            <a:ext cx="8919600" cy="86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Unsupervised learning</a:t>
            </a:r>
            <a:endParaRPr b="1" sz="3600"/>
          </a:p>
        </p:txBody>
      </p:sp>
      <p:sp>
        <p:nvSpPr>
          <p:cNvPr id="100" name="Google Shape;100;p17"/>
          <p:cNvSpPr txBox="1"/>
          <p:nvPr/>
        </p:nvSpPr>
        <p:spPr>
          <a:xfrm>
            <a:off x="321475" y="916525"/>
            <a:ext cx="8154600" cy="14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Unsupervised learning is a super juicy technical problem that even toddlers can solve.</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pic>
        <p:nvPicPr>
          <p:cNvPr id="101" name="Google Shape;101;p17"/>
          <p:cNvPicPr preferRelativeResize="0"/>
          <p:nvPr/>
        </p:nvPicPr>
        <p:blipFill>
          <a:blip r:embed="rId3">
            <a:alphaModFix/>
          </a:blip>
          <a:stretch>
            <a:fillRect/>
          </a:stretch>
        </p:blipFill>
        <p:spPr>
          <a:xfrm>
            <a:off x="4875475" y="2033175"/>
            <a:ext cx="3513124" cy="4681927"/>
          </a:xfrm>
          <a:prstGeom prst="rect">
            <a:avLst/>
          </a:prstGeom>
          <a:noFill/>
          <a:ln>
            <a:noFill/>
          </a:ln>
        </p:spPr>
      </p:pic>
      <p:sp>
        <p:nvSpPr>
          <p:cNvPr id="102" name="Google Shape;102;p17"/>
          <p:cNvSpPr txBox="1"/>
          <p:nvPr/>
        </p:nvSpPr>
        <p:spPr>
          <a:xfrm>
            <a:off x="494700" y="4783675"/>
            <a:ext cx="8154600" cy="14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sp>
        <p:nvSpPr>
          <p:cNvPr id="103" name="Google Shape;103;p17"/>
          <p:cNvSpPr txBox="1"/>
          <p:nvPr/>
        </p:nvSpPr>
        <p:spPr>
          <a:xfrm>
            <a:off x="321475" y="2548225"/>
            <a:ext cx="4554000" cy="3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Some of these lids are green! Some of these lids are red!</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Some of these lids are round! Some of these lids are square!</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2400">
                <a:solidFill>
                  <a:schemeClr val="dk1"/>
                </a:solidFill>
                <a:latin typeface="Source Sans Pro"/>
                <a:ea typeface="Source Sans Pro"/>
                <a:cs typeface="Source Sans Pro"/>
                <a:sym typeface="Source Sans Pro"/>
              </a:rPr>
              <a:t>Some of these containers even fit onto my head!</a:t>
            </a:r>
            <a:endParaRPr sz="2400">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Unsupervised siamese triplet</a:t>
            </a:r>
            <a:endParaRPr b="1" sz="3600"/>
          </a:p>
        </p:txBody>
      </p:sp>
      <p:sp>
        <p:nvSpPr>
          <p:cNvPr id="109" name="Google Shape;109;p18"/>
          <p:cNvSpPr txBox="1"/>
          <p:nvPr/>
        </p:nvSpPr>
        <p:spPr>
          <a:xfrm>
            <a:off x="280675" y="936900"/>
            <a:ext cx="6773700" cy="7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AKA “The algorithm is always right”</a:t>
            </a:r>
            <a:endParaRPr sz="2400"/>
          </a:p>
        </p:txBody>
      </p:sp>
      <p:sp>
        <p:nvSpPr>
          <p:cNvPr id="110" name="Google Shape;110;p18"/>
          <p:cNvSpPr/>
          <p:nvPr/>
        </p:nvSpPr>
        <p:spPr>
          <a:xfrm flipH="1" rot="10800000">
            <a:off x="1062838" y="3589613"/>
            <a:ext cx="1017000" cy="9108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8"/>
          <p:cNvPicPr preferRelativeResize="0"/>
          <p:nvPr/>
        </p:nvPicPr>
        <p:blipFill>
          <a:blip r:embed="rId3">
            <a:alphaModFix/>
          </a:blip>
          <a:stretch>
            <a:fillRect/>
          </a:stretch>
        </p:blipFill>
        <p:spPr>
          <a:xfrm>
            <a:off x="1049213" y="2062638"/>
            <a:ext cx="1044250" cy="1057812"/>
          </a:xfrm>
          <a:prstGeom prst="rect">
            <a:avLst/>
          </a:prstGeom>
          <a:noFill/>
          <a:ln>
            <a:noFill/>
          </a:ln>
        </p:spPr>
      </p:pic>
      <p:pic>
        <p:nvPicPr>
          <p:cNvPr id="112" name="Google Shape;112;p18"/>
          <p:cNvPicPr preferRelativeResize="0"/>
          <p:nvPr/>
        </p:nvPicPr>
        <p:blipFill>
          <a:blip r:embed="rId4">
            <a:alphaModFix/>
          </a:blip>
          <a:stretch>
            <a:fillRect/>
          </a:stretch>
        </p:blipFill>
        <p:spPr>
          <a:xfrm>
            <a:off x="2200613" y="2055850"/>
            <a:ext cx="1044250" cy="1071374"/>
          </a:xfrm>
          <a:prstGeom prst="rect">
            <a:avLst/>
          </a:prstGeom>
          <a:noFill/>
          <a:ln>
            <a:noFill/>
          </a:ln>
        </p:spPr>
      </p:pic>
      <p:pic>
        <p:nvPicPr>
          <p:cNvPr id="113" name="Google Shape;113;p18"/>
          <p:cNvPicPr preferRelativeResize="0"/>
          <p:nvPr/>
        </p:nvPicPr>
        <p:blipFill rotWithShape="1">
          <a:blip r:embed="rId5">
            <a:alphaModFix/>
          </a:blip>
          <a:srcRect b="0" l="0" r="0" t="0"/>
          <a:stretch/>
        </p:blipFill>
        <p:spPr>
          <a:xfrm>
            <a:off x="3352013" y="2069413"/>
            <a:ext cx="1044250" cy="1044250"/>
          </a:xfrm>
          <a:prstGeom prst="rect">
            <a:avLst/>
          </a:prstGeom>
          <a:noFill/>
          <a:ln>
            <a:noFill/>
          </a:ln>
        </p:spPr>
      </p:pic>
      <p:sp>
        <p:nvSpPr>
          <p:cNvPr id="114" name="Google Shape;114;p18"/>
          <p:cNvSpPr/>
          <p:nvPr/>
        </p:nvSpPr>
        <p:spPr>
          <a:xfrm flipH="1" rot="10800000">
            <a:off x="2214238" y="3589613"/>
            <a:ext cx="1017000" cy="9108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flipH="1" rot="10800000">
            <a:off x="3365638" y="3589613"/>
            <a:ext cx="1017000" cy="910800"/>
          </a:xfrm>
          <a:prstGeom prst="triangle">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nvSpPr>
        <p:spPr>
          <a:xfrm>
            <a:off x="1294113" y="1466350"/>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i</a:t>
            </a:r>
            <a:endParaRPr b="1" baseline="-25000" sz="2400">
              <a:latin typeface="Source Sans Pro"/>
              <a:ea typeface="Source Sans Pro"/>
              <a:cs typeface="Source Sans Pro"/>
              <a:sym typeface="Source Sans Pro"/>
            </a:endParaRPr>
          </a:p>
        </p:txBody>
      </p:sp>
      <p:sp>
        <p:nvSpPr>
          <p:cNvPr id="117" name="Google Shape;117;p18"/>
          <p:cNvSpPr txBox="1"/>
          <p:nvPr/>
        </p:nvSpPr>
        <p:spPr>
          <a:xfrm>
            <a:off x="2296050" y="1466350"/>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j</a:t>
            </a:r>
            <a:endParaRPr b="1" baseline="-25000" sz="2400">
              <a:latin typeface="Source Sans Pro"/>
              <a:ea typeface="Source Sans Pro"/>
              <a:cs typeface="Source Sans Pro"/>
              <a:sym typeface="Source Sans Pro"/>
            </a:endParaRPr>
          </a:p>
        </p:txBody>
      </p:sp>
      <p:sp>
        <p:nvSpPr>
          <p:cNvPr id="118" name="Google Shape;118;p18"/>
          <p:cNvSpPr txBox="1"/>
          <p:nvPr/>
        </p:nvSpPr>
        <p:spPr>
          <a:xfrm>
            <a:off x="3596913" y="1466350"/>
            <a:ext cx="5760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k</a:t>
            </a:r>
            <a:endParaRPr b="1" baseline="-25000" sz="2400">
              <a:latin typeface="Source Sans Pro"/>
              <a:ea typeface="Source Sans Pro"/>
              <a:cs typeface="Source Sans Pro"/>
              <a:sym typeface="Source Sans Pro"/>
            </a:endParaRPr>
          </a:p>
        </p:txBody>
      </p:sp>
      <p:sp>
        <p:nvSpPr>
          <p:cNvPr id="119" name="Google Shape;119;p18"/>
          <p:cNvSpPr/>
          <p:nvPr/>
        </p:nvSpPr>
        <p:spPr>
          <a:xfrm>
            <a:off x="1526638" y="4574125"/>
            <a:ext cx="894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3829438" y="4574125"/>
            <a:ext cx="89400" cy="464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2688800" y="4574125"/>
            <a:ext cx="89400" cy="464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flipH="1" rot="10800000">
            <a:off x="1503125" y="5864525"/>
            <a:ext cx="2500200" cy="426300"/>
          </a:xfrm>
          <a:prstGeom prst="trapezoid">
            <a:avLst>
              <a:gd fmla="val 5446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5092213" y="5958525"/>
            <a:ext cx="22845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y</a:t>
            </a:r>
            <a:r>
              <a:rPr b="1" baseline="-25000" lang="en" sz="2400">
                <a:latin typeface="Source Sans Pro"/>
                <a:ea typeface="Source Sans Pro"/>
                <a:cs typeface="Source Sans Pro"/>
                <a:sym typeface="Source Sans Pro"/>
              </a:rPr>
              <a:t>target</a:t>
            </a:r>
            <a:r>
              <a:rPr b="1" lang="en" sz="2400">
                <a:latin typeface="Source Sans Pro"/>
                <a:ea typeface="Source Sans Pro"/>
                <a:cs typeface="Source Sans Pro"/>
                <a:sym typeface="Source Sans Pro"/>
              </a:rPr>
              <a:t> = [0, 0, 1]</a:t>
            </a:r>
            <a:endParaRPr b="1" sz="2400">
              <a:latin typeface="Source Sans Pro"/>
              <a:ea typeface="Source Sans Pro"/>
              <a:cs typeface="Source Sans Pro"/>
              <a:sym typeface="Source Sans Pro"/>
            </a:endParaRPr>
          </a:p>
        </p:txBody>
      </p:sp>
      <p:sp>
        <p:nvSpPr>
          <p:cNvPr id="124" name="Google Shape;124;p18"/>
          <p:cNvSpPr txBox="1"/>
          <p:nvPr/>
        </p:nvSpPr>
        <p:spPr>
          <a:xfrm>
            <a:off x="2396375" y="5148950"/>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125" name="Google Shape;125;p18"/>
          <p:cNvSpPr/>
          <p:nvPr/>
        </p:nvSpPr>
        <p:spPr>
          <a:xfrm>
            <a:off x="2598200" y="5211500"/>
            <a:ext cx="825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2968775" y="5211500"/>
            <a:ext cx="89400" cy="464400"/>
          </a:xfrm>
          <a:prstGeom prst="rect">
            <a:avLst/>
          </a:prstGeom>
          <a:solidFill>
            <a:srgbClr val="FF59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nvSpPr>
        <p:spPr>
          <a:xfrm>
            <a:off x="1365725" y="5148950"/>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128" name="Google Shape;128;p18"/>
          <p:cNvSpPr/>
          <p:nvPr/>
        </p:nvSpPr>
        <p:spPr>
          <a:xfrm>
            <a:off x="1567550" y="5211500"/>
            <a:ext cx="82500" cy="464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1938125" y="5211500"/>
            <a:ext cx="89400" cy="464400"/>
          </a:xfrm>
          <a:prstGeom prst="rect">
            <a:avLst/>
          </a:prstGeom>
          <a:solidFill>
            <a:srgbClr val="FF59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nvSpPr>
        <p:spPr>
          <a:xfrm>
            <a:off x="3427025" y="5148938"/>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131" name="Google Shape;131;p18"/>
          <p:cNvSpPr/>
          <p:nvPr/>
        </p:nvSpPr>
        <p:spPr>
          <a:xfrm>
            <a:off x="3628850" y="5211488"/>
            <a:ext cx="825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3999425" y="5211488"/>
            <a:ext cx="894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txBox="1"/>
          <p:nvPr/>
        </p:nvSpPr>
        <p:spPr>
          <a:xfrm>
            <a:off x="1062838" y="3259925"/>
            <a:ext cx="1017000" cy="3297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Source Sans Pro"/>
                <a:ea typeface="Source Sans Pro"/>
                <a:cs typeface="Source Sans Pro"/>
                <a:sym typeface="Source Sans Pro"/>
              </a:rPr>
              <a:t>dropout</a:t>
            </a:r>
            <a:endParaRPr b="1" sz="1600">
              <a:latin typeface="Source Sans Pro"/>
              <a:ea typeface="Source Sans Pro"/>
              <a:cs typeface="Source Sans Pro"/>
              <a:sym typeface="Source Sans Pro"/>
            </a:endParaRPr>
          </a:p>
        </p:txBody>
      </p:sp>
      <p:sp>
        <p:nvSpPr>
          <p:cNvPr id="134" name="Google Shape;134;p18"/>
          <p:cNvSpPr txBox="1"/>
          <p:nvPr/>
        </p:nvSpPr>
        <p:spPr>
          <a:xfrm>
            <a:off x="2214238" y="3259925"/>
            <a:ext cx="1017000" cy="3297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Source Sans Pro"/>
                <a:ea typeface="Source Sans Pro"/>
                <a:cs typeface="Source Sans Pro"/>
                <a:sym typeface="Source Sans Pro"/>
              </a:rPr>
              <a:t>dropout</a:t>
            </a:r>
            <a:endParaRPr b="1" sz="1600">
              <a:latin typeface="Source Sans Pro"/>
              <a:ea typeface="Source Sans Pro"/>
              <a:cs typeface="Source Sans Pro"/>
              <a:sym typeface="Source Sans Pro"/>
            </a:endParaRPr>
          </a:p>
        </p:txBody>
      </p:sp>
      <p:sp>
        <p:nvSpPr>
          <p:cNvPr id="135" name="Google Shape;135;p18"/>
          <p:cNvSpPr txBox="1"/>
          <p:nvPr/>
        </p:nvSpPr>
        <p:spPr>
          <a:xfrm>
            <a:off x="3365638" y="3259925"/>
            <a:ext cx="1017000" cy="3297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Source Sans Pro"/>
                <a:ea typeface="Source Sans Pro"/>
                <a:cs typeface="Source Sans Pro"/>
                <a:sym typeface="Source Sans Pro"/>
              </a:rPr>
              <a:t>dropout</a:t>
            </a:r>
            <a:endParaRPr b="1" sz="1600">
              <a:latin typeface="Source Sans Pro"/>
              <a:ea typeface="Source Sans Pro"/>
              <a:cs typeface="Source Sans Pro"/>
              <a:sym typeface="Source Sans Pro"/>
            </a:endParaRPr>
          </a:p>
        </p:txBody>
      </p:sp>
      <p:sp>
        <p:nvSpPr>
          <p:cNvPr id="136" name="Google Shape;136;p18"/>
          <p:cNvSpPr txBox="1"/>
          <p:nvPr/>
        </p:nvSpPr>
        <p:spPr>
          <a:xfrm>
            <a:off x="693188" y="4574125"/>
            <a:ext cx="9444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a:p>
        </p:txBody>
      </p:sp>
      <p:sp>
        <p:nvSpPr>
          <p:cNvPr id="137" name="Google Shape;137;p18"/>
          <p:cNvSpPr txBox="1"/>
          <p:nvPr/>
        </p:nvSpPr>
        <p:spPr>
          <a:xfrm>
            <a:off x="255388" y="3589625"/>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a:t>
            </a:r>
            <a:endParaRPr/>
          </a:p>
        </p:txBody>
      </p:sp>
      <p:sp>
        <p:nvSpPr>
          <p:cNvPr id="138" name="Google Shape;138;p18"/>
          <p:cNvSpPr txBox="1"/>
          <p:nvPr/>
        </p:nvSpPr>
        <p:spPr>
          <a:xfrm>
            <a:off x="486838" y="3002838"/>
            <a:ext cx="576000" cy="12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Source Sans Pro"/>
                <a:ea typeface="Source Sans Pro"/>
                <a:cs typeface="Source Sans Pro"/>
                <a:sym typeface="Source Sans Pro"/>
              </a:rPr>
              <a:t>{</a:t>
            </a:r>
            <a:endParaRPr sz="9600">
              <a:latin typeface="Source Sans Pro"/>
              <a:ea typeface="Source Sans Pro"/>
              <a:cs typeface="Source Sans Pro"/>
              <a:sym typeface="Source Sans Pro"/>
            </a:endParaRPr>
          </a:p>
        </p:txBody>
      </p:sp>
      <p:sp>
        <p:nvSpPr>
          <p:cNvPr id="139" name="Google Shape;139;p18"/>
          <p:cNvSpPr txBox="1"/>
          <p:nvPr/>
        </p:nvSpPr>
        <p:spPr>
          <a:xfrm>
            <a:off x="5030063" y="4339375"/>
            <a:ext cx="3248400" cy="15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example prediction</a:t>
            </a:r>
            <a:endParaRPr sz="2400">
              <a:latin typeface="Source Sans Pro"/>
              <a:ea typeface="Source Sans Pro"/>
              <a:cs typeface="Source Sans Pro"/>
              <a:sym typeface="Source Sans Pro"/>
            </a:endParaRPr>
          </a:p>
          <a:p>
            <a:pPr indent="0" lvl="0" marL="0" rtl="0" algn="l">
              <a:spcBef>
                <a:spcPts val="0"/>
              </a:spcBef>
              <a:spcAft>
                <a:spcPts val="0"/>
              </a:spcAft>
              <a:buNone/>
            </a:pPr>
            <a:r>
              <a:rPr b="1" lang="en" sz="2400">
                <a:latin typeface="Source Sans Pro"/>
                <a:ea typeface="Source Sans Pro"/>
                <a:cs typeface="Source Sans Pro"/>
                <a:sym typeface="Source Sans Pro"/>
              </a:rPr>
              <a:t>y</a:t>
            </a:r>
            <a:r>
              <a:rPr b="1" baseline="-25000" lang="en" sz="2400">
                <a:latin typeface="Source Sans Pro"/>
                <a:ea typeface="Source Sans Pro"/>
                <a:cs typeface="Source Sans Pro"/>
                <a:sym typeface="Source Sans Pro"/>
              </a:rPr>
              <a:t>pred</a:t>
            </a:r>
            <a:r>
              <a:rPr b="1" lang="en" sz="2400">
                <a:latin typeface="Source Sans Pro"/>
                <a:ea typeface="Source Sans Pro"/>
                <a:cs typeface="Source Sans Pro"/>
                <a:sym typeface="Source Sans Pro"/>
              </a:rPr>
              <a:t>= [0.22, 0.34, 0.44]</a:t>
            </a:r>
            <a:endParaRPr b="1" sz="2400">
              <a:latin typeface="Source Sans Pro"/>
              <a:ea typeface="Source Sans Pro"/>
              <a:cs typeface="Source Sans Pro"/>
              <a:sym typeface="Source Sans Pro"/>
            </a:endParaRPr>
          </a:p>
          <a:p>
            <a:pPr indent="0" lvl="0" marL="0" rtl="0" algn="l">
              <a:spcBef>
                <a:spcPts val="0"/>
              </a:spcBef>
              <a:spcAft>
                <a:spcPts val="0"/>
              </a:spcAft>
              <a:buNone/>
            </a:pPr>
            <a:r>
              <a:t/>
            </a:r>
            <a:endParaRPr b="1"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implies</a:t>
            </a:r>
            <a:endParaRPr sz="2400">
              <a:latin typeface="Source Sans Pro"/>
              <a:ea typeface="Source Sans Pro"/>
              <a:cs typeface="Source Sans Pro"/>
              <a:sym typeface="Source Sans Pro"/>
            </a:endParaRPr>
          </a:p>
        </p:txBody>
      </p:sp>
      <p:sp>
        <p:nvSpPr>
          <p:cNvPr id="140" name="Google Shape;140;p18"/>
          <p:cNvSpPr txBox="1"/>
          <p:nvPr/>
        </p:nvSpPr>
        <p:spPr>
          <a:xfrm>
            <a:off x="5027350" y="1700600"/>
            <a:ext cx="4000800" cy="21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 </a:t>
            </a:r>
            <a:r>
              <a:rPr lang="en" sz="2400">
                <a:solidFill>
                  <a:schemeClr val="dk1"/>
                </a:solidFill>
                <a:latin typeface="Source Sans Pro"/>
                <a:ea typeface="Source Sans Pro"/>
                <a:cs typeface="Source Sans Pro"/>
                <a:sym typeface="Source Sans Pro"/>
              </a:rPr>
              <a:t>= </a:t>
            </a:r>
            <a:r>
              <a:rPr lang="en" sz="2400">
                <a:solidFill>
                  <a:schemeClr val="dk1"/>
                </a:solidFill>
                <a:latin typeface="Source Sans Pro"/>
                <a:ea typeface="Source Sans Pro"/>
                <a:cs typeface="Source Sans Pro"/>
                <a:sym typeface="Source Sans Pro"/>
              </a:rPr>
              <a:t>encoder NN</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M </a:t>
            </a:r>
            <a:r>
              <a:rPr lang="en" sz="2400">
                <a:solidFill>
                  <a:schemeClr val="dk1"/>
                </a:solidFill>
                <a:latin typeface="Source Sans Pro"/>
                <a:ea typeface="Source Sans Pro"/>
                <a:cs typeface="Source Sans Pro"/>
                <a:sym typeface="Source Sans Pro"/>
              </a:rPr>
              <a:t>= dense NN with n=3 softmax output</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b="1"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y</a:t>
            </a:r>
            <a:r>
              <a:rPr b="1" baseline="-25000" lang="en" sz="2400">
                <a:solidFill>
                  <a:schemeClr val="dk1"/>
                </a:solidFill>
                <a:latin typeface="Source Sans Pro"/>
                <a:ea typeface="Source Sans Pro"/>
                <a:cs typeface="Source Sans Pro"/>
                <a:sym typeface="Source Sans Pro"/>
              </a:rPr>
              <a:t>pred</a:t>
            </a:r>
            <a:r>
              <a:rPr b="1" lang="en" sz="2400">
                <a:solidFill>
                  <a:schemeClr val="dk1"/>
                </a:solidFill>
                <a:latin typeface="Source Sans Pro"/>
                <a:ea typeface="Source Sans Pro"/>
                <a:cs typeface="Source Sans Pro"/>
                <a:sym typeface="Source Sans Pro"/>
              </a:rPr>
              <a:t>= </a:t>
            </a:r>
            <a:r>
              <a:rPr b="1" lang="en" sz="2400">
                <a:solidFill>
                  <a:schemeClr val="dk1"/>
                </a:solidFill>
                <a:latin typeface="Source Sans Pro"/>
                <a:ea typeface="Source Sans Pro"/>
                <a:cs typeface="Source Sans Pro"/>
                <a:sym typeface="Source Sans Pro"/>
              </a:rPr>
              <a:t>M(</a:t>
            </a: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j</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k</a:t>
            </a:r>
            <a:r>
              <a:rPr b="1" lang="en" sz="2400">
                <a:solidFill>
                  <a:schemeClr val="dk1"/>
                </a:solidFill>
                <a:latin typeface="Source Sans Pro"/>
                <a:ea typeface="Source Sans Pro"/>
                <a:cs typeface="Source Sans Pro"/>
                <a:sym typeface="Source Sans Pro"/>
              </a:rPr>
              <a:t>)|, </a:t>
            </a: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k</a:t>
            </a:r>
            <a:r>
              <a:rPr b="1" lang="en" sz="2400">
                <a:solidFill>
                  <a:schemeClr val="dk1"/>
                </a:solidFill>
                <a:latin typeface="Source Sans Pro"/>
                <a:ea typeface="Source Sans Pro"/>
                <a:cs typeface="Source Sans Pro"/>
                <a:sym typeface="Source Sans Pro"/>
              </a:rPr>
              <a:t>)|, |E(X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 - E(X</a:t>
            </a:r>
            <a:r>
              <a:rPr b="1" baseline="-25000" lang="en" sz="2400">
                <a:solidFill>
                  <a:schemeClr val="dk1"/>
                </a:solidFill>
                <a:latin typeface="Source Sans Pro"/>
                <a:ea typeface="Source Sans Pro"/>
                <a:cs typeface="Source Sans Pro"/>
                <a:sym typeface="Source Sans Pro"/>
              </a:rPr>
              <a:t>j</a:t>
            </a:r>
            <a:r>
              <a:rPr b="1" lang="en" sz="2400">
                <a:solidFill>
                  <a:schemeClr val="dk1"/>
                </a:solidFill>
                <a:latin typeface="Source Sans Pro"/>
                <a:ea typeface="Source Sans Pro"/>
                <a:cs typeface="Source Sans Pro"/>
                <a:sym typeface="Source Sans Pro"/>
              </a:rPr>
              <a:t>)|)</a:t>
            </a:r>
            <a:endParaRPr/>
          </a:p>
        </p:txBody>
      </p:sp>
      <p:sp>
        <p:nvSpPr>
          <p:cNvPr id="141" name="Google Shape;141;p18"/>
          <p:cNvSpPr txBox="1"/>
          <p:nvPr/>
        </p:nvSpPr>
        <p:spPr>
          <a:xfrm>
            <a:off x="1074050" y="5845477"/>
            <a:ext cx="5760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Aug-</a:t>
            </a:r>
            <a:r>
              <a:rPr b="1" lang="en" sz="3600"/>
              <a:t>supervised siamese triplet</a:t>
            </a:r>
            <a:endParaRPr b="1" sz="3600"/>
          </a:p>
        </p:txBody>
      </p:sp>
      <p:sp>
        <p:nvSpPr>
          <p:cNvPr id="147" name="Google Shape;147;p19"/>
          <p:cNvSpPr/>
          <p:nvPr/>
        </p:nvSpPr>
        <p:spPr>
          <a:xfrm flipH="1" rot="10800000">
            <a:off x="371950" y="2831738"/>
            <a:ext cx="1017000" cy="9108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9"/>
          <p:cNvPicPr preferRelativeResize="0"/>
          <p:nvPr/>
        </p:nvPicPr>
        <p:blipFill>
          <a:blip r:embed="rId3">
            <a:alphaModFix/>
          </a:blip>
          <a:stretch>
            <a:fillRect/>
          </a:stretch>
        </p:blipFill>
        <p:spPr>
          <a:xfrm>
            <a:off x="358325" y="1461438"/>
            <a:ext cx="1044250" cy="1057812"/>
          </a:xfrm>
          <a:prstGeom prst="rect">
            <a:avLst/>
          </a:prstGeom>
          <a:noFill/>
          <a:ln>
            <a:noFill/>
          </a:ln>
        </p:spPr>
      </p:pic>
      <p:pic>
        <p:nvPicPr>
          <p:cNvPr id="149" name="Google Shape;149;p19"/>
          <p:cNvPicPr preferRelativeResize="0"/>
          <p:nvPr/>
        </p:nvPicPr>
        <p:blipFill>
          <a:blip r:embed="rId4">
            <a:alphaModFix/>
          </a:blip>
          <a:stretch>
            <a:fillRect/>
          </a:stretch>
        </p:blipFill>
        <p:spPr>
          <a:xfrm>
            <a:off x="1509725" y="1454650"/>
            <a:ext cx="1044250" cy="1071374"/>
          </a:xfrm>
          <a:prstGeom prst="rect">
            <a:avLst/>
          </a:prstGeom>
          <a:noFill/>
          <a:ln>
            <a:noFill/>
          </a:ln>
        </p:spPr>
      </p:pic>
      <p:sp>
        <p:nvSpPr>
          <p:cNvPr id="150" name="Google Shape;150;p19"/>
          <p:cNvSpPr/>
          <p:nvPr/>
        </p:nvSpPr>
        <p:spPr>
          <a:xfrm flipH="1" rot="10800000">
            <a:off x="1523350" y="2831738"/>
            <a:ext cx="1017000" cy="9108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flipH="1" rot="10800000">
            <a:off x="2674750" y="2831738"/>
            <a:ext cx="1017000" cy="9108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txBox="1"/>
          <p:nvPr/>
        </p:nvSpPr>
        <p:spPr>
          <a:xfrm>
            <a:off x="657250" y="865163"/>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i</a:t>
            </a:r>
            <a:endParaRPr b="1" baseline="-25000" sz="2400">
              <a:latin typeface="Source Sans Pro"/>
              <a:ea typeface="Source Sans Pro"/>
              <a:cs typeface="Source Sans Pro"/>
              <a:sym typeface="Source Sans Pro"/>
            </a:endParaRPr>
          </a:p>
        </p:txBody>
      </p:sp>
      <p:sp>
        <p:nvSpPr>
          <p:cNvPr id="153" name="Google Shape;153;p19"/>
          <p:cNvSpPr txBox="1"/>
          <p:nvPr/>
        </p:nvSpPr>
        <p:spPr>
          <a:xfrm>
            <a:off x="1659188" y="865163"/>
            <a:ext cx="44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j</a:t>
            </a:r>
            <a:endParaRPr b="1" baseline="-25000" sz="2400">
              <a:latin typeface="Source Sans Pro"/>
              <a:ea typeface="Source Sans Pro"/>
              <a:cs typeface="Source Sans Pro"/>
              <a:sym typeface="Source Sans Pro"/>
            </a:endParaRPr>
          </a:p>
        </p:txBody>
      </p:sp>
      <p:sp>
        <p:nvSpPr>
          <p:cNvPr id="154" name="Google Shape;154;p19"/>
          <p:cNvSpPr txBox="1"/>
          <p:nvPr/>
        </p:nvSpPr>
        <p:spPr>
          <a:xfrm>
            <a:off x="2661150" y="865175"/>
            <a:ext cx="12012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Aug(</a:t>
            </a:r>
            <a:r>
              <a:rPr b="1" lang="en" sz="2400">
                <a:latin typeface="Source Sans Pro"/>
                <a:ea typeface="Source Sans Pro"/>
                <a:cs typeface="Source Sans Pro"/>
                <a:sym typeface="Source Sans Pro"/>
              </a:rPr>
              <a:t>X</a:t>
            </a:r>
            <a:r>
              <a:rPr b="1" baseline="-25000" lang="en" sz="2400">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b="1" baseline="-25000" sz="2400">
              <a:latin typeface="Source Sans Pro"/>
              <a:ea typeface="Source Sans Pro"/>
              <a:cs typeface="Source Sans Pro"/>
              <a:sym typeface="Source Sans Pro"/>
            </a:endParaRPr>
          </a:p>
        </p:txBody>
      </p:sp>
      <p:pic>
        <p:nvPicPr>
          <p:cNvPr id="155" name="Google Shape;155;p19"/>
          <p:cNvPicPr preferRelativeResize="0"/>
          <p:nvPr/>
        </p:nvPicPr>
        <p:blipFill>
          <a:blip r:embed="rId3">
            <a:alphaModFix/>
          </a:blip>
          <a:stretch>
            <a:fillRect/>
          </a:stretch>
        </p:blipFill>
        <p:spPr>
          <a:xfrm rot="-900000">
            <a:off x="2780225" y="1571762"/>
            <a:ext cx="1044250" cy="1057812"/>
          </a:xfrm>
          <a:prstGeom prst="rect">
            <a:avLst/>
          </a:prstGeom>
          <a:noFill/>
          <a:ln>
            <a:noFill/>
          </a:ln>
        </p:spPr>
      </p:pic>
      <p:sp>
        <p:nvSpPr>
          <p:cNvPr id="156" name="Google Shape;156;p19"/>
          <p:cNvSpPr/>
          <p:nvPr/>
        </p:nvSpPr>
        <p:spPr>
          <a:xfrm>
            <a:off x="835750" y="3816250"/>
            <a:ext cx="894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3138550" y="3816250"/>
            <a:ext cx="89400" cy="464400"/>
          </a:xfrm>
          <a:prstGeom prst="rect">
            <a:avLst/>
          </a:prstGeom>
          <a:solidFill>
            <a:srgbClr val="FF59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1997913" y="3816250"/>
            <a:ext cx="89400" cy="464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rot="10800000">
            <a:off x="716325" y="5318775"/>
            <a:ext cx="2500200" cy="426300"/>
          </a:xfrm>
          <a:prstGeom prst="trapezoid">
            <a:avLst>
              <a:gd fmla="val 5446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txBox="1"/>
          <p:nvPr/>
        </p:nvSpPr>
        <p:spPr>
          <a:xfrm>
            <a:off x="740150" y="5974775"/>
            <a:ext cx="22845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y</a:t>
            </a:r>
            <a:r>
              <a:rPr b="1" baseline="-25000" lang="en" sz="2400">
                <a:latin typeface="Source Sans Pro"/>
                <a:ea typeface="Source Sans Pro"/>
                <a:cs typeface="Source Sans Pro"/>
                <a:sym typeface="Source Sans Pro"/>
              </a:rPr>
              <a:t>target</a:t>
            </a:r>
            <a:r>
              <a:rPr b="1" lang="en" sz="2400">
                <a:latin typeface="Source Sans Pro"/>
                <a:ea typeface="Source Sans Pro"/>
                <a:cs typeface="Source Sans Pro"/>
                <a:sym typeface="Source Sans Pro"/>
              </a:rPr>
              <a:t> = [0, 1, 0]</a:t>
            </a:r>
            <a:endParaRPr b="1" sz="2400">
              <a:latin typeface="Source Sans Pro"/>
              <a:ea typeface="Source Sans Pro"/>
              <a:cs typeface="Source Sans Pro"/>
              <a:sym typeface="Source Sans Pro"/>
            </a:endParaRPr>
          </a:p>
        </p:txBody>
      </p:sp>
      <p:sp>
        <p:nvSpPr>
          <p:cNvPr id="161" name="Google Shape;161;p19"/>
          <p:cNvSpPr txBox="1"/>
          <p:nvPr/>
        </p:nvSpPr>
        <p:spPr>
          <a:xfrm>
            <a:off x="1609575" y="4603200"/>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162" name="Google Shape;162;p19"/>
          <p:cNvSpPr/>
          <p:nvPr/>
        </p:nvSpPr>
        <p:spPr>
          <a:xfrm>
            <a:off x="1811400" y="4665750"/>
            <a:ext cx="825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2181975" y="4665750"/>
            <a:ext cx="89400" cy="464400"/>
          </a:xfrm>
          <a:prstGeom prst="rect">
            <a:avLst/>
          </a:prstGeom>
          <a:solidFill>
            <a:srgbClr val="FF59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nvSpPr>
        <p:spPr>
          <a:xfrm>
            <a:off x="578925" y="4603200"/>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165" name="Google Shape;165;p19"/>
          <p:cNvSpPr/>
          <p:nvPr/>
        </p:nvSpPr>
        <p:spPr>
          <a:xfrm>
            <a:off x="780750" y="4665750"/>
            <a:ext cx="82500" cy="464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1151325" y="4665750"/>
            <a:ext cx="89400" cy="464400"/>
          </a:xfrm>
          <a:prstGeom prst="rect">
            <a:avLst/>
          </a:prstGeom>
          <a:solidFill>
            <a:srgbClr val="FF59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txBox="1"/>
          <p:nvPr/>
        </p:nvSpPr>
        <p:spPr>
          <a:xfrm>
            <a:off x="2640225" y="4603188"/>
            <a:ext cx="944400" cy="58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   -    |</a:t>
            </a:r>
            <a:endParaRPr b="1" sz="2400">
              <a:latin typeface="Source Sans Pro"/>
              <a:ea typeface="Source Sans Pro"/>
              <a:cs typeface="Source Sans Pro"/>
              <a:sym typeface="Source Sans Pro"/>
            </a:endParaRPr>
          </a:p>
        </p:txBody>
      </p:sp>
      <p:sp>
        <p:nvSpPr>
          <p:cNvPr id="168" name="Google Shape;168;p19"/>
          <p:cNvSpPr/>
          <p:nvPr/>
        </p:nvSpPr>
        <p:spPr>
          <a:xfrm>
            <a:off x="2842050" y="4665738"/>
            <a:ext cx="825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3212625" y="4665738"/>
            <a:ext cx="89400" cy="464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txBox="1"/>
          <p:nvPr/>
        </p:nvSpPr>
        <p:spPr>
          <a:xfrm>
            <a:off x="2300" y="3816250"/>
            <a:ext cx="9444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E(X</a:t>
            </a:r>
            <a:r>
              <a:rPr b="1" baseline="-25000" lang="en" sz="2400">
                <a:solidFill>
                  <a:schemeClr val="dk1"/>
                </a:solidFill>
                <a:latin typeface="Source Sans Pro"/>
                <a:ea typeface="Source Sans Pro"/>
                <a:cs typeface="Source Sans Pro"/>
                <a:sym typeface="Source Sans Pro"/>
              </a:rPr>
              <a:t>i</a:t>
            </a:r>
            <a:r>
              <a:rPr b="1" lang="en" sz="2400">
                <a:solidFill>
                  <a:schemeClr val="dk1"/>
                </a:solidFill>
                <a:latin typeface="Source Sans Pro"/>
                <a:ea typeface="Source Sans Pro"/>
                <a:cs typeface="Source Sans Pro"/>
                <a:sym typeface="Source Sans Pro"/>
              </a:rPr>
              <a:t>)</a:t>
            </a:r>
            <a:endParaRPr/>
          </a:p>
        </p:txBody>
      </p:sp>
      <p:sp>
        <p:nvSpPr>
          <p:cNvPr id="171" name="Google Shape;171;p19"/>
          <p:cNvSpPr txBox="1"/>
          <p:nvPr/>
        </p:nvSpPr>
        <p:spPr>
          <a:xfrm>
            <a:off x="280663" y="5299727"/>
            <a:ext cx="5760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Source Sans Pro"/>
                <a:ea typeface="Source Sans Pro"/>
                <a:cs typeface="Source Sans Pro"/>
                <a:sym typeface="Source Sans Pro"/>
              </a:rPr>
              <a:t>M</a:t>
            </a:r>
            <a:endParaRPr/>
          </a:p>
        </p:txBody>
      </p:sp>
      <p:sp>
        <p:nvSpPr>
          <p:cNvPr id="172" name="Google Shape;172;p19"/>
          <p:cNvSpPr txBox="1"/>
          <p:nvPr/>
        </p:nvSpPr>
        <p:spPr>
          <a:xfrm>
            <a:off x="4525875" y="2150925"/>
            <a:ext cx="4554000" cy="3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Source Sans Pro"/>
                <a:ea typeface="Source Sans Pro"/>
                <a:cs typeface="Source Sans Pro"/>
                <a:sym typeface="Source Sans Pro"/>
              </a:rPr>
              <a:t>Training data with ⅛ of the trios labeled with augmented pairs was sufficient for </a:t>
            </a:r>
            <a:r>
              <a:rPr b="1" lang="en" sz="2400">
                <a:solidFill>
                  <a:schemeClr val="dk1"/>
                </a:solidFill>
                <a:latin typeface="Source Sans Pro"/>
                <a:ea typeface="Source Sans Pro"/>
                <a:cs typeface="Source Sans Pro"/>
                <a:sym typeface="Source Sans Pro"/>
              </a:rPr>
              <a:t>E </a:t>
            </a:r>
            <a:r>
              <a:rPr lang="en" sz="2400">
                <a:solidFill>
                  <a:schemeClr val="dk1"/>
                </a:solidFill>
                <a:latin typeface="Source Sans Pro"/>
                <a:ea typeface="Source Sans Pro"/>
                <a:cs typeface="Source Sans Pro"/>
                <a:sym typeface="Source Sans Pro"/>
              </a:rPr>
              <a:t>to learn a sensible-looking representation of the MNIST digits in the latent space.</a:t>
            </a:r>
            <a:endParaRPr sz="2400">
              <a:solidFill>
                <a:schemeClr val="dk1"/>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5467" l="5235" r="4957" t="2170"/>
          <a:stretch/>
        </p:blipFill>
        <p:spPr>
          <a:xfrm>
            <a:off x="3178975" y="1393050"/>
            <a:ext cx="5965024" cy="4637425"/>
          </a:xfrm>
          <a:prstGeom prst="rect">
            <a:avLst/>
          </a:prstGeom>
          <a:noFill/>
          <a:ln>
            <a:noFill/>
          </a:ln>
        </p:spPr>
      </p:pic>
      <p:sp>
        <p:nvSpPr>
          <p:cNvPr id="178" name="Google Shape;178;p20"/>
          <p:cNvSpPr txBox="1"/>
          <p:nvPr>
            <p:ph type="title"/>
          </p:nvPr>
        </p:nvSpPr>
        <p:spPr>
          <a:xfrm>
            <a:off x="280675" y="0"/>
            <a:ext cx="8990700" cy="936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Font typeface="Roboto Slab"/>
              <a:buNone/>
            </a:pPr>
            <a:r>
              <a:rPr b="1" lang="en" sz="3600"/>
              <a:t>Aug-supervised siamese triplet</a:t>
            </a:r>
            <a:endParaRPr b="1" sz="3600"/>
          </a:p>
        </p:txBody>
      </p:sp>
      <p:sp>
        <p:nvSpPr>
          <p:cNvPr id="179" name="Google Shape;179;p20"/>
          <p:cNvSpPr txBox="1"/>
          <p:nvPr/>
        </p:nvSpPr>
        <p:spPr>
          <a:xfrm>
            <a:off x="280675" y="850750"/>
            <a:ext cx="67737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AKA “T</a:t>
            </a:r>
            <a:r>
              <a:rPr lang="en" sz="2400">
                <a:solidFill>
                  <a:schemeClr val="dk1"/>
                </a:solidFill>
              </a:rPr>
              <a:t>he algorithm is (almost) always right”</a:t>
            </a:r>
            <a:endParaRPr sz="2400"/>
          </a:p>
        </p:txBody>
      </p:sp>
      <p:sp>
        <p:nvSpPr>
          <p:cNvPr id="180" name="Google Shape;180;p20"/>
          <p:cNvSpPr txBox="1"/>
          <p:nvPr/>
        </p:nvSpPr>
        <p:spPr>
          <a:xfrm>
            <a:off x="104175" y="4982900"/>
            <a:ext cx="3402900" cy="18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⅛ of the training data trios are (X</a:t>
            </a:r>
            <a:r>
              <a:rPr baseline="-25000" lang="en" sz="2400"/>
              <a:t>i</a:t>
            </a:r>
            <a:r>
              <a:rPr lang="en" sz="2400">
                <a:solidFill>
                  <a:schemeClr val="dk1"/>
                </a:solidFill>
              </a:rPr>
              <a:t>, X</a:t>
            </a:r>
            <a:r>
              <a:rPr baseline="-25000" lang="en" sz="2400">
                <a:solidFill>
                  <a:schemeClr val="dk1"/>
                </a:solidFill>
              </a:rPr>
              <a:t>j</a:t>
            </a:r>
            <a:r>
              <a:rPr lang="en" sz="2400">
                <a:solidFill>
                  <a:schemeClr val="dk1"/>
                </a:solidFill>
              </a:rPr>
              <a:t>, A(X</a:t>
            </a:r>
            <a:r>
              <a:rPr baseline="-25000" lang="en" sz="2400">
                <a:solidFill>
                  <a:schemeClr val="dk1"/>
                </a:solidFill>
              </a:rPr>
              <a:t>i</a:t>
            </a:r>
            <a:r>
              <a:rPr lang="en" sz="2400">
                <a:solidFill>
                  <a:schemeClr val="dk1"/>
                </a:solidFill>
              </a:rPr>
              <a:t>)) and the remainder are (X</a:t>
            </a:r>
            <a:r>
              <a:rPr baseline="-25000" lang="en" sz="2400">
                <a:solidFill>
                  <a:schemeClr val="dk1"/>
                </a:solidFill>
              </a:rPr>
              <a:t>i</a:t>
            </a:r>
            <a:r>
              <a:rPr lang="en" sz="2400">
                <a:solidFill>
                  <a:schemeClr val="dk1"/>
                </a:solidFill>
              </a:rPr>
              <a:t>, X</a:t>
            </a:r>
            <a:r>
              <a:rPr baseline="-25000" lang="en" sz="2400">
                <a:solidFill>
                  <a:schemeClr val="dk1"/>
                </a:solidFill>
              </a:rPr>
              <a:t>j</a:t>
            </a:r>
            <a:r>
              <a:rPr lang="en" sz="2400">
                <a:solidFill>
                  <a:schemeClr val="dk1"/>
                </a:solidFill>
              </a:rPr>
              <a:t>, X</a:t>
            </a:r>
            <a:r>
              <a:rPr baseline="-25000" lang="en" sz="2400">
                <a:solidFill>
                  <a:schemeClr val="dk1"/>
                </a:solidFill>
              </a:rPr>
              <a:t>k</a:t>
            </a:r>
            <a:r>
              <a:rPr lang="en" sz="2400">
                <a:solidFill>
                  <a:schemeClr val="dk1"/>
                </a:solidFill>
              </a:rPr>
              <a:t>)</a:t>
            </a:r>
            <a:endParaRPr baseline="-25000" sz="2400"/>
          </a:p>
        </p:txBody>
      </p:sp>
      <p:pic>
        <p:nvPicPr>
          <p:cNvPr id="181" name="Google Shape;181;p20"/>
          <p:cNvPicPr preferRelativeResize="0"/>
          <p:nvPr/>
        </p:nvPicPr>
        <p:blipFill>
          <a:blip r:embed="rId4">
            <a:alphaModFix/>
          </a:blip>
          <a:stretch>
            <a:fillRect/>
          </a:stretch>
        </p:blipFill>
        <p:spPr>
          <a:xfrm>
            <a:off x="451400" y="1844475"/>
            <a:ext cx="2315300" cy="2745149"/>
          </a:xfrm>
          <a:prstGeom prst="rect">
            <a:avLst/>
          </a:prstGeom>
          <a:noFill/>
          <a:ln>
            <a:noFill/>
          </a:ln>
        </p:spPr>
      </p:pic>
      <p:sp>
        <p:nvSpPr>
          <p:cNvPr id="182" name="Google Shape;182;p20"/>
          <p:cNvSpPr txBox="1"/>
          <p:nvPr/>
        </p:nvSpPr>
        <p:spPr>
          <a:xfrm>
            <a:off x="3465875" y="6135325"/>
            <a:ext cx="53979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Full disclosure: lots of hyperparameter tuning to make the results this pretty (number of neurons per layer, size of latent space, fraction of labeled training data)</a:t>
            </a:r>
            <a:endParaRPr>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